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9" r:id="rId1"/>
  </p:sldMasterIdLst>
  <p:notesMasterIdLst>
    <p:notesMasterId r:id="rId29"/>
  </p:notesMasterIdLst>
  <p:handoutMasterIdLst>
    <p:handoutMasterId r:id="rId30"/>
  </p:handoutMasterIdLst>
  <p:sldIdLst>
    <p:sldId id="270" r:id="rId2"/>
    <p:sldId id="275" r:id="rId3"/>
    <p:sldId id="290" r:id="rId4"/>
    <p:sldId id="448" r:id="rId5"/>
    <p:sldId id="449" r:id="rId6"/>
    <p:sldId id="450" r:id="rId7"/>
    <p:sldId id="451" r:id="rId8"/>
    <p:sldId id="452" r:id="rId9"/>
    <p:sldId id="453" r:id="rId10"/>
    <p:sldId id="454" r:id="rId11"/>
    <p:sldId id="455" r:id="rId12"/>
    <p:sldId id="456" r:id="rId13"/>
    <p:sldId id="457" r:id="rId14"/>
    <p:sldId id="458" r:id="rId15"/>
    <p:sldId id="459" r:id="rId16"/>
    <p:sldId id="460" r:id="rId17"/>
    <p:sldId id="461" r:id="rId18"/>
    <p:sldId id="462" r:id="rId19"/>
    <p:sldId id="463" r:id="rId20"/>
    <p:sldId id="464" r:id="rId21"/>
    <p:sldId id="465" r:id="rId22"/>
    <p:sldId id="466" r:id="rId23"/>
    <p:sldId id="467" r:id="rId24"/>
    <p:sldId id="468" r:id="rId25"/>
    <p:sldId id="352" r:id="rId26"/>
    <p:sldId id="469" r:id="rId27"/>
    <p:sldId id="285" r:id="rId28"/>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68C0"/>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488" autoAdjust="0"/>
  </p:normalViewPr>
  <p:slideViewPr>
    <p:cSldViewPr snapToGrid="0" snapToObjects="1">
      <p:cViewPr varScale="1">
        <p:scale>
          <a:sx n="114" d="100"/>
          <a:sy n="114" d="100"/>
        </p:scale>
        <p:origin x="414" y="108"/>
      </p:cViewPr>
      <p:guideLst/>
    </p:cSldViewPr>
  </p:slideViewPr>
  <p:notesTextViewPr>
    <p:cViewPr>
      <p:scale>
        <a:sx n="1" d="1"/>
        <a:sy n="1" d="1"/>
      </p:scale>
      <p:origin x="0" y="0"/>
    </p:cViewPr>
  </p:notesTextViewPr>
  <p:notesViewPr>
    <p:cSldViewPr snapToGrid="0" snapToObjects="1">
      <p:cViewPr varScale="1">
        <p:scale>
          <a:sx n="120" d="100"/>
          <a:sy n="120" d="100"/>
        </p:scale>
        <p:origin x="50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24FD3F4-0FD3-4FDD-93B1-6E37022C4D3C}" type="datetime1">
              <a:rPr lang="zh-CN" altLang="en-US" smtClean="0">
                <a:latin typeface="Microsoft YaHei UI" panose="020B0503020204020204" pitchFamily="34" charset="-122"/>
                <a:ea typeface="Microsoft YaHei UI" panose="020B0503020204020204" pitchFamily="34" charset="-122"/>
              </a:rPr>
              <a:t>2020/6/26</a:t>
            </a:fld>
            <a:endParaRPr 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F57D167-9BB5-2048-9DDA-7DF8E5D94DC9}" type="slidenum">
              <a:rPr lang="en-US" smtClean="0">
                <a:latin typeface="Microsoft YaHei UI" panose="020B0503020204020204" pitchFamily="34" charset="-122"/>
                <a:ea typeface="Microsoft YaHei UI" panose="020B0503020204020204" pitchFamily="34" charset="-122"/>
              </a:rPr>
              <a:t>‹#›</a:t>
            </a:fld>
            <a:endParaRPr 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f hdr="0" ftr="0"/>
</p:handoutMaster>
</file>

<file path=ppt/media/image1.jpeg>
</file>

<file path=ppt/media/image10.jpeg>
</file>

<file path=ppt/media/image11.jpeg>
</file>

<file path=ppt/media/image2.jpe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B855F6AB-8B2D-4C8E-B1E3-DA8942A7744B}" type="datetime1">
              <a:rPr lang="zh-CN" altLang="en-US" smtClean="0"/>
              <a:t>2020/6/26</a:t>
            </a:fld>
            <a:endParaRPr 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noProof="0" dirty="0"/>
              <a:t>单击此处编辑母版文本样式</a:t>
            </a:r>
          </a:p>
          <a:p>
            <a:pPr lvl="1" rtl="0"/>
            <a:r>
              <a:rPr lang="zh-cn" noProof="0" dirty="0"/>
              <a:t>第二级</a:t>
            </a:r>
          </a:p>
          <a:p>
            <a:pPr lvl="2" rtl="0"/>
            <a:r>
              <a:rPr lang="zh-cn" noProof="0" dirty="0"/>
              <a:t>第三级</a:t>
            </a:r>
          </a:p>
          <a:p>
            <a:pPr lvl="3" rtl="0"/>
            <a:r>
              <a:rPr lang="zh-cn" noProof="0" dirty="0"/>
              <a:t>第四级</a:t>
            </a:r>
          </a:p>
          <a:p>
            <a:pPr lvl="4" rtl="0"/>
            <a:r>
              <a:rPr lang="zh-cn"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DB303FA8-A3F3-7640-B13D-36C73B3E5587}" type="slidenum">
              <a:rPr lang="en-US" smtClean="0"/>
              <a:pPr/>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a:t>
            </a:fld>
            <a:endParaRPr lang="en-US" dirty="0"/>
          </a:p>
        </p:txBody>
      </p:sp>
      <p:sp>
        <p:nvSpPr>
          <p:cNvPr id="5" name="日期占位符 4">
            <a:extLst>
              <a:ext uri="{FF2B5EF4-FFF2-40B4-BE49-F238E27FC236}">
                <a16:creationId xmlns:a16="http://schemas.microsoft.com/office/drawing/2014/main" id="{14C8A29C-844B-493A-966C-91983C18DEF2}"/>
              </a:ext>
            </a:extLst>
          </p:cNvPr>
          <p:cNvSpPr>
            <a:spLocks noGrp="1"/>
          </p:cNvSpPr>
          <p:nvPr>
            <p:ph type="dt" idx="1"/>
          </p:nvPr>
        </p:nvSpPr>
        <p:spPr/>
        <p:txBody>
          <a:bodyPr/>
          <a:lstStyle/>
          <a:p>
            <a:fld id="{EE3D6AE6-F73B-41E4-A43A-9BEB7FCD4A9C}" type="datetime1">
              <a:rPr lang="zh-CN" altLang="en-US" smtClean="0"/>
              <a:t>2020/6/26</a:t>
            </a:fld>
            <a:endParaRPr lang="en-US" dirty="0"/>
          </a:p>
        </p:txBody>
      </p:sp>
    </p:spTree>
    <p:extLst>
      <p:ext uri="{BB962C8B-B14F-4D97-AF65-F5344CB8AC3E}">
        <p14:creationId xmlns:p14="http://schemas.microsoft.com/office/powerpoint/2010/main" val="16291999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10</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5119534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11</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3716799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12</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692994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13</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0430590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14</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295548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15</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161085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16</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8545246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17</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25601739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18</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41208086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19</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24662545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2020/6/26</a:t>
            </a:fld>
            <a:endParaRPr lang="en-US" dirty="0"/>
          </a:p>
        </p:txBody>
      </p:sp>
    </p:spTree>
    <p:extLst>
      <p:ext uri="{BB962C8B-B14F-4D97-AF65-F5344CB8AC3E}">
        <p14:creationId xmlns:p14="http://schemas.microsoft.com/office/powerpoint/2010/main" val="32304327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20</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23818401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21</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1217342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22</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9709996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23</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42891214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24</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31791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25</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7582463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26</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6185921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27</a:t>
            </a:fld>
            <a:endParaRPr lang="en-US" dirty="0"/>
          </a:p>
        </p:txBody>
      </p:sp>
      <p:sp>
        <p:nvSpPr>
          <p:cNvPr id="5" name="日期占位符 4">
            <a:extLst>
              <a:ext uri="{FF2B5EF4-FFF2-40B4-BE49-F238E27FC236}">
                <a16:creationId xmlns:a16="http://schemas.microsoft.com/office/drawing/2014/main" id="{5E654590-2B6F-4254-A4BF-2677452EE58B}"/>
              </a:ext>
            </a:extLst>
          </p:cNvPr>
          <p:cNvSpPr>
            <a:spLocks noGrp="1"/>
          </p:cNvSpPr>
          <p:nvPr>
            <p:ph type="dt" idx="1"/>
          </p:nvPr>
        </p:nvSpPr>
        <p:spPr/>
        <p:txBody>
          <a:bodyPr/>
          <a:lstStyle/>
          <a:p>
            <a:fld id="{8A0F8645-D784-45D3-8C15-6FB0D810AB49}" type="datetime1">
              <a:rPr lang="zh-CN" altLang="en-US" smtClean="0"/>
              <a:t>2020/6/26</a:t>
            </a:fld>
            <a:endParaRPr lang="en-US" dirty="0"/>
          </a:p>
        </p:txBody>
      </p:sp>
    </p:spTree>
    <p:extLst>
      <p:ext uri="{BB962C8B-B14F-4D97-AF65-F5344CB8AC3E}">
        <p14:creationId xmlns:p14="http://schemas.microsoft.com/office/powerpoint/2010/main" val="3750009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7011360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24245968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2087754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6</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723838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7</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0543296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8</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219512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9</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708663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accent6">
            <a:alpha val="30000"/>
          </a:schemeClr>
        </a:solidFill>
        <a:effectLst/>
      </p:bgPr>
    </p:bg>
    <p:spTree>
      <p:nvGrpSpPr>
        <p:cNvPr id="1" name=""/>
        <p:cNvGrpSpPr/>
        <p:nvPr/>
      </p:nvGrpSpPr>
      <p:grpSpPr>
        <a:xfrm>
          <a:off x="0" y="0"/>
          <a:ext cx="0" cy="0"/>
          <a:chOff x="0" y="0"/>
          <a:chExt cx="0" cy="0"/>
        </a:xfrm>
      </p:grpSpPr>
      <p:sp>
        <p:nvSpPr>
          <p:cNvPr id="13" name="任意多边形：形状 20">
            <a:extLst>
              <a:ext uri="{FF2B5EF4-FFF2-40B4-BE49-F238E27FC236}">
                <a16:creationId xmlns:a16="http://schemas.microsoft.com/office/drawing/2014/main" id="{63B165D0-0594-9843-A653-74260F146AE5}"/>
              </a:ext>
            </a:extLst>
          </p:cNvPr>
          <p:cNvSpPr/>
          <p:nvPr userDrawn="1"/>
        </p:nvSpPr>
        <p:spPr>
          <a:xfrm rot="10800000">
            <a:off x="4516427" y="1"/>
            <a:ext cx="7675573" cy="2322894"/>
          </a:xfrm>
          <a:custGeom>
            <a:avLst/>
            <a:gdLst>
              <a:gd name="connsiteX0" fmla="*/ 3447958 w 5216859"/>
              <a:gd name="connsiteY0" fmla="*/ 463 h 1478847"/>
              <a:gd name="connsiteX1" fmla="*/ 3570648 w 5216859"/>
              <a:gd name="connsiteY1" fmla="*/ 11997 h 1478847"/>
              <a:gd name="connsiteX2" fmla="*/ 4142148 w 5216859"/>
              <a:gd name="connsiteY2" fmla="*/ 850197 h 1478847"/>
              <a:gd name="connsiteX3" fmla="*/ 4942248 w 5216859"/>
              <a:gd name="connsiteY3" fmla="*/ 1174047 h 1478847"/>
              <a:gd name="connsiteX4" fmla="*/ 5164151 w 5216859"/>
              <a:gd name="connsiteY4" fmla="*/ 1405605 h 1478847"/>
              <a:gd name="connsiteX5" fmla="*/ 5216859 w 5216859"/>
              <a:gd name="connsiteY5" fmla="*/ 1478847 h 1478847"/>
              <a:gd name="connsiteX6" fmla="*/ 0 w 5216859"/>
              <a:gd name="connsiteY6" fmla="*/ 1478847 h 1478847"/>
              <a:gd name="connsiteX7" fmla="*/ 28985 w 5216859"/>
              <a:gd name="connsiteY7" fmla="*/ 1403243 h 1478847"/>
              <a:gd name="connsiteX8" fmla="*/ 560748 w 5216859"/>
              <a:gd name="connsiteY8" fmla="*/ 640647 h 1478847"/>
              <a:gd name="connsiteX9" fmla="*/ 2294298 w 5216859"/>
              <a:gd name="connsiteY9" fmla="*/ 373947 h 1478847"/>
              <a:gd name="connsiteX10" fmla="*/ 3447958 w 5216859"/>
              <a:gd name="connsiteY10" fmla="*/ 463 h 1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16859" h="1478847">
                <a:moveTo>
                  <a:pt x="3447958" y="463"/>
                </a:moveTo>
                <a:cubicBezTo>
                  <a:pt x="3491174" y="-1348"/>
                  <a:pt x="3532151" y="2075"/>
                  <a:pt x="3570648" y="11997"/>
                </a:cubicBezTo>
                <a:cubicBezTo>
                  <a:pt x="3878623" y="91372"/>
                  <a:pt x="3913548" y="656522"/>
                  <a:pt x="4142148" y="850197"/>
                </a:cubicBezTo>
                <a:cubicBezTo>
                  <a:pt x="4370748" y="1043872"/>
                  <a:pt x="4739048" y="1031172"/>
                  <a:pt x="4942248" y="1174047"/>
                </a:cubicBezTo>
                <a:cubicBezTo>
                  <a:pt x="5018448" y="1227625"/>
                  <a:pt x="5096434" y="1316029"/>
                  <a:pt x="5164151" y="1405605"/>
                </a:cubicBezTo>
                <a:lnTo>
                  <a:pt x="5216859" y="1478847"/>
                </a:lnTo>
                <a:lnTo>
                  <a:pt x="0" y="1478847"/>
                </a:lnTo>
                <a:lnTo>
                  <a:pt x="28985" y="1403243"/>
                </a:lnTo>
                <a:cubicBezTo>
                  <a:pt x="121408" y="1159760"/>
                  <a:pt x="267854" y="793047"/>
                  <a:pt x="560748" y="640647"/>
                </a:cubicBezTo>
                <a:cubicBezTo>
                  <a:pt x="951273" y="437447"/>
                  <a:pt x="1792648" y="478722"/>
                  <a:pt x="2294298" y="373947"/>
                </a:cubicBezTo>
                <a:cubicBezTo>
                  <a:pt x="2733242" y="282269"/>
                  <a:pt x="3145446" y="13138"/>
                  <a:pt x="3447958" y="463"/>
                </a:cubicBezTo>
                <a:close/>
              </a:path>
            </a:pathLst>
          </a:custGeom>
          <a:gradFill>
            <a:gsLst>
              <a:gs pos="0">
                <a:schemeClr val="accent1"/>
              </a:gs>
              <a:gs pos="100000">
                <a:schemeClr val="accent5">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4" name="任意多边形：形状 19">
            <a:extLst>
              <a:ext uri="{FF2B5EF4-FFF2-40B4-BE49-F238E27FC236}">
                <a16:creationId xmlns:a16="http://schemas.microsoft.com/office/drawing/2014/main" id="{31F8B615-0030-2047-8652-146BCEF22564}"/>
              </a:ext>
            </a:extLst>
          </p:cNvPr>
          <p:cNvSpPr/>
          <p:nvPr userDrawn="1"/>
        </p:nvSpPr>
        <p:spPr>
          <a:xfrm>
            <a:off x="0" y="3232602"/>
            <a:ext cx="7674963" cy="3625398"/>
          </a:xfrm>
          <a:custGeom>
            <a:avLst/>
            <a:gdLst>
              <a:gd name="connsiteX0" fmla="*/ 333366 w 2058995"/>
              <a:gd name="connsiteY0" fmla="*/ 940 h 972601"/>
              <a:gd name="connsiteX1" fmla="*/ 400050 w 2058995"/>
              <a:gd name="connsiteY1" fmla="*/ 1051 h 972601"/>
              <a:gd name="connsiteX2" fmla="*/ 952500 w 2058995"/>
              <a:gd name="connsiteY2" fmla="*/ 534451 h 972601"/>
              <a:gd name="connsiteX3" fmla="*/ 1924050 w 2058995"/>
              <a:gd name="connsiteY3" fmla="*/ 686851 h 972601"/>
              <a:gd name="connsiteX4" fmla="*/ 2054591 w 2058995"/>
              <a:gd name="connsiteY4" fmla="*/ 942966 h 972601"/>
              <a:gd name="connsiteX5" fmla="*/ 2058995 w 2058995"/>
              <a:gd name="connsiteY5" fmla="*/ 972601 h 972601"/>
              <a:gd name="connsiteX6" fmla="*/ 0 w 2058995"/>
              <a:gd name="connsiteY6" fmla="*/ 972601 h 972601"/>
              <a:gd name="connsiteX7" fmla="*/ 0 w 2058995"/>
              <a:gd name="connsiteY7" fmla="*/ 61952 h 972601"/>
              <a:gd name="connsiteX8" fmla="*/ 75605 w 2058995"/>
              <a:gd name="connsiteY8" fmla="*/ 42128 h 972601"/>
              <a:gd name="connsiteX9" fmla="*/ 333366 w 2058995"/>
              <a:gd name="connsiteY9" fmla="*/ 940 h 972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8995" h="972601">
                <a:moveTo>
                  <a:pt x="333366" y="940"/>
                </a:moveTo>
                <a:cubicBezTo>
                  <a:pt x="357485" y="-326"/>
                  <a:pt x="379809" y="-338"/>
                  <a:pt x="400050" y="1051"/>
                </a:cubicBezTo>
                <a:cubicBezTo>
                  <a:pt x="723900" y="23276"/>
                  <a:pt x="698500" y="420151"/>
                  <a:pt x="952500" y="534451"/>
                </a:cubicBezTo>
                <a:cubicBezTo>
                  <a:pt x="1206500" y="648751"/>
                  <a:pt x="1736725" y="556676"/>
                  <a:pt x="1924050" y="686851"/>
                </a:cubicBezTo>
                <a:cubicBezTo>
                  <a:pt x="1994297" y="735667"/>
                  <a:pt x="2033290" y="836275"/>
                  <a:pt x="2054591" y="942966"/>
                </a:cubicBezTo>
                <a:lnTo>
                  <a:pt x="2058995" y="972601"/>
                </a:lnTo>
                <a:lnTo>
                  <a:pt x="0" y="972601"/>
                </a:lnTo>
                <a:lnTo>
                  <a:pt x="0" y="61952"/>
                </a:lnTo>
                <a:lnTo>
                  <a:pt x="75605" y="42128"/>
                </a:lnTo>
                <a:cubicBezTo>
                  <a:pt x="172492" y="19804"/>
                  <a:pt x="261007" y="4735"/>
                  <a:pt x="333366" y="940"/>
                </a:cubicBezTo>
                <a:close/>
              </a:path>
            </a:pathLst>
          </a:custGeom>
          <a:gradFill>
            <a:gsLst>
              <a:gs pos="0">
                <a:schemeClr val="accent1"/>
              </a:gs>
              <a:gs pos="100000">
                <a:schemeClr val="accent5">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6" name="图片占位符 7">
            <a:extLst>
              <a:ext uri="{FF2B5EF4-FFF2-40B4-BE49-F238E27FC236}">
                <a16:creationId xmlns:a16="http://schemas.microsoft.com/office/drawing/2014/main" id="{05C21D6A-A628-2443-8075-ACD2B911C6DF}"/>
              </a:ext>
            </a:extLst>
          </p:cNvPr>
          <p:cNvSpPr>
            <a:spLocks noGrp="1"/>
          </p:cNvSpPr>
          <p:nvPr>
            <p:ph type="pic" sz="quarter" idx="14"/>
          </p:nvPr>
        </p:nvSpPr>
        <p:spPr>
          <a:xfrm>
            <a:off x="414338" y="481013"/>
            <a:ext cx="11368087" cy="5875337"/>
          </a:xfrm>
          <a:solidFill>
            <a:schemeClr val="bg1">
              <a:lumMod val="95000"/>
            </a:schemeClr>
          </a:solidFill>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sp>
        <p:nvSpPr>
          <p:cNvPr id="6" name="标题 1">
            <a:extLst>
              <a:ext uri="{FF2B5EF4-FFF2-40B4-BE49-F238E27FC236}">
                <a16:creationId xmlns:a16="http://schemas.microsoft.com/office/drawing/2014/main" id="{042BB51D-E7C1-3746-85E9-889CCB24F741}"/>
              </a:ext>
            </a:extLst>
          </p:cNvPr>
          <p:cNvSpPr>
            <a:spLocks noGrp="1"/>
          </p:cNvSpPr>
          <p:nvPr>
            <p:ph type="ctrTitle" hasCustomPrompt="1"/>
          </p:nvPr>
        </p:nvSpPr>
        <p:spPr>
          <a:xfrm>
            <a:off x="1701383" y="2552298"/>
            <a:ext cx="8789234" cy="1220477"/>
          </a:xfrm>
        </p:spPr>
        <p:txBody>
          <a:bodyPr rtlCol="0"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sz="7200" b="1" i="0">
                <a:solidFill>
                  <a:schemeClr val="bg1"/>
                </a:solidFill>
                <a:latin typeface="Microsoft YaHei UI" panose="020B0503020204020204" pitchFamily="34" charset="-122"/>
                <a:ea typeface="Microsoft YaHei UI" panose="020B0503020204020204" pitchFamily="34" charset="-122"/>
              </a:defRPr>
            </a:lvl1pPr>
          </a:lstStyle>
          <a:p>
            <a:pPr rtl="0"/>
            <a:r>
              <a:rPr lang="zh-cn" noProof="0"/>
              <a:t>标题</a:t>
            </a:r>
          </a:p>
        </p:txBody>
      </p:sp>
      <p:sp>
        <p:nvSpPr>
          <p:cNvPr id="7" name="副标题 2">
            <a:extLst>
              <a:ext uri="{FF2B5EF4-FFF2-40B4-BE49-F238E27FC236}">
                <a16:creationId xmlns:a16="http://schemas.microsoft.com/office/drawing/2014/main" id="{7E016467-0564-6D4C-BF17-F4FA3991C1FD}"/>
              </a:ext>
            </a:extLst>
          </p:cNvPr>
          <p:cNvSpPr>
            <a:spLocks noGrp="1"/>
          </p:cNvSpPr>
          <p:nvPr>
            <p:ph type="subTitle" idx="1" hasCustomPrompt="1"/>
          </p:nvPr>
        </p:nvSpPr>
        <p:spPr>
          <a:xfrm>
            <a:off x="1701383" y="3919840"/>
            <a:ext cx="8789234" cy="846381"/>
          </a:xfrm>
        </p:spPr>
        <p:txBody>
          <a:bodyPr rtlCol="0" anchor="t">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1" i="0">
                <a:solidFill>
                  <a:schemeClr val="bg1"/>
                </a:solidFill>
                <a:latin typeface="Microsoft YaHei UI" panose="020B0503020204020204" pitchFamily="34" charset="-122"/>
                <a:ea typeface="Microsoft YaHei UI"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noProof="0"/>
              <a:t>副标题</a:t>
            </a:r>
          </a:p>
        </p:txBody>
      </p:sp>
    </p:spTree>
    <p:extLst>
      <p:ext uri="{BB962C8B-B14F-4D97-AF65-F5344CB8AC3E}">
        <p14:creationId xmlns:p14="http://schemas.microsoft.com/office/powerpoint/2010/main" val="187689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
    <p:bg>
      <p:bgPr>
        <a:solidFill>
          <a:schemeClr val="accent6">
            <a:alpha val="30000"/>
          </a:schemeClr>
        </a:solidFill>
        <a:effectLst/>
      </p:bgPr>
    </p:bg>
    <p:spTree>
      <p:nvGrpSpPr>
        <p:cNvPr id="1" name=""/>
        <p:cNvGrpSpPr/>
        <p:nvPr/>
      </p:nvGrpSpPr>
      <p:grpSpPr>
        <a:xfrm>
          <a:off x="0" y="0"/>
          <a:ext cx="0" cy="0"/>
          <a:chOff x="0" y="0"/>
          <a:chExt cx="0" cy="0"/>
        </a:xfrm>
      </p:grpSpPr>
      <p:sp>
        <p:nvSpPr>
          <p:cNvPr id="9" name="任意多边形(F) 5">
            <a:extLst>
              <a:ext uri="{FF2B5EF4-FFF2-40B4-BE49-F238E27FC236}">
                <a16:creationId xmlns:a16="http://schemas.microsoft.com/office/drawing/2014/main" id="{FADF1099-92E5-4749-8E94-299FD6249EFD}"/>
              </a:ext>
            </a:extLst>
          </p:cNvPr>
          <p:cNvSpPr>
            <a:spLocks/>
          </p:cNvSpPr>
          <p:nvPr userDrawn="1"/>
        </p:nvSpPr>
        <p:spPr bwMode="auto">
          <a:xfrm>
            <a:off x="-1587" y="0"/>
            <a:ext cx="12193587" cy="2840682"/>
          </a:xfrm>
          <a:custGeom>
            <a:avLst/>
            <a:gdLst>
              <a:gd name="T0" fmla="*/ 0 w 3296"/>
              <a:gd name="T1" fmla="*/ 0 h 934"/>
              <a:gd name="T2" fmla="*/ 0 w 3296"/>
              <a:gd name="T3" fmla="*/ 775 h 934"/>
              <a:gd name="T4" fmla="*/ 973 w 3296"/>
              <a:gd name="T5" fmla="*/ 825 h 934"/>
              <a:gd name="T6" fmla="*/ 1957 w 3296"/>
              <a:gd name="T7" fmla="*/ 408 h 934"/>
              <a:gd name="T8" fmla="*/ 3032 w 3296"/>
              <a:gd name="T9" fmla="*/ 426 h 934"/>
              <a:gd name="T10" fmla="*/ 3296 w 3296"/>
              <a:gd name="T11" fmla="*/ 257 h 934"/>
              <a:gd name="T12" fmla="*/ 3296 w 3296"/>
              <a:gd name="T13" fmla="*/ 0 h 934"/>
              <a:gd name="T14" fmla="*/ 0 w 3296"/>
              <a:gd name="T15" fmla="*/ 0 h 9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96" h="934">
                <a:moveTo>
                  <a:pt x="0" y="0"/>
                </a:moveTo>
                <a:cubicBezTo>
                  <a:pt x="0" y="775"/>
                  <a:pt x="0" y="775"/>
                  <a:pt x="0" y="775"/>
                </a:cubicBezTo>
                <a:cubicBezTo>
                  <a:pt x="302" y="913"/>
                  <a:pt x="658" y="934"/>
                  <a:pt x="973" y="825"/>
                </a:cubicBezTo>
                <a:cubicBezTo>
                  <a:pt x="1311" y="708"/>
                  <a:pt x="1602" y="453"/>
                  <a:pt x="1957" y="408"/>
                </a:cubicBezTo>
                <a:cubicBezTo>
                  <a:pt x="2315" y="363"/>
                  <a:pt x="2690" y="541"/>
                  <a:pt x="3032" y="426"/>
                </a:cubicBezTo>
                <a:cubicBezTo>
                  <a:pt x="3132" y="393"/>
                  <a:pt x="3223" y="334"/>
                  <a:pt x="3296" y="257"/>
                </a:cubicBezTo>
                <a:cubicBezTo>
                  <a:pt x="3296" y="0"/>
                  <a:pt x="3296" y="0"/>
                  <a:pt x="3296" y="0"/>
                </a:cubicBezTo>
                <a:lnTo>
                  <a:pt x="0" y="0"/>
                </a:lnTo>
                <a:close/>
              </a:path>
            </a:pathLst>
          </a:custGeom>
          <a:gradFill>
            <a:gsLst>
              <a:gs pos="0">
                <a:schemeClr val="accent1"/>
              </a:gs>
              <a:gs pos="100000">
                <a:schemeClr val="accent5">
                  <a:lumMod val="60000"/>
                  <a:lumOff val="40000"/>
                  <a:alpha val="90000"/>
                </a:schemeClr>
              </a:gs>
            </a:gsLst>
            <a:lin ang="3000000" scaled="0"/>
          </a:gradFill>
          <a:ln>
            <a:noFill/>
          </a:ln>
        </p:spPr>
        <p:txBody>
          <a:bodyPr vert="horz" wrap="square" lIns="91440" tIns="45720" rIns="91440" bIns="45720" numCol="1" rtlCol="0" anchor="t" anchorCtr="0" compatLnSpc="1">
            <a:prstTxWarp prst="textNoShape">
              <a:avLst/>
            </a:prstTxWarp>
          </a:bodyPr>
          <a:lstStyle/>
          <a:p>
            <a:pPr rtl="0"/>
            <a:endParaRPr lang="en-US" noProof="0" dirty="0">
              <a:latin typeface="Microsoft YaHei UI" panose="020B0503020204020204" pitchFamily="34" charset="-122"/>
              <a:ea typeface="Microsoft YaHei UI" panose="020B0503020204020204" pitchFamily="34" charset="-122"/>
            </a:endParaRPr>
          </a:p>
        </p:txBody>
      </p:sp>
      <p:sp>
        <p:nvSpPr>
          <p:cNvPr id="5" name="长方形 4">
            <a:extLst>
              <a:ext uri="{FF2B5EF4-FFF2-40B4-BE49-F238E27FC236}">
                <a16:creationId xmlns:a16="http://schemas.microsoft.com/office/drawing/2014/main" id="{258940EE-A100-A74F-A549-CAD4DFFD1738}"/>
              </a:ext>
            </a:extLst>
          </p:cNvPr>
          <p:cNvSpPr/>
          <p:nvPr userDrawn="1"/>
        </p:nvSpPr>
        <p:spPr>
          <a:xfrm>
            <a:off x="413825" y="483781"/>
            <a:ext cx="11364350" cy="5890438"/>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1" name="标题 1">
            <a:extLst>
              <a:ext uri="{FF2B5EF4-FFF2-40B4-BE49-F238E27FC236}">
                <a16:creationId xmlns:a16="http://schemas.microsoft.com/office/drawing/2014/main" id="{451E21C1-74BE-0348-B8AE-3174A9AAA08E}"/>
              </a:ext>
            </a:extLst>
          </p:cNvPr>
          <p:cNvSpPr>
            <a:spLocks noGrp="1"/>
          </p:cNvSpPr>
          <p:nvPr>
            <p:ph type="title"/>
          </p:nvPr>
        </p:nvSpPr>
        <p:spPr>
          <a:xfrm>
            <a:off x="838200" y="681037"/>
            <a:ext cx="10515600"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3" name="直接连接符​​(S) 2">
            <a:extLst>
              <a:ext uri="{FF2B5EF4-FFF2-40B4-BE49-F238E27FC236}">
                <a16:creationId xmlns:a16="http://schemas.microsoft.com/office/drawing/2014/main" id="{85852ED6-B7AC-5148-BC43-09B76E856F9F}"/>
              </a:ext>
            </a:extLst>
          </p:cNvPr>
          <p:cNvCxnSpPr/>
          <p:nvPr userDrawn="1"/>
        </p:nvCxnSpPr>
        <p:spPr>
          <a:xfrm>
            <a:off x="838200" y="1264837"/>
            <a:ext cx="10524344"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4" name="内容占位符 3">
            <a:extLst>
              <a:ext uri="{FF2B5EF4-FFF2-40B4-BE49-F238E27FC236}">
                <a16:creationId xmlns:a16="http://schemas.microsoft.com/office/drawing/2014/main" id="{C0776AF7-97C9-4365-B2B5-E20C6BB04B41}"/>
              </a:ext>
            </a:extLst>
          </p:cNvPr>
          <p:cNvSpPr>
            <a:spLocks noGrp="1"/>
          </p:cNvSpPr>
          <p:nvPr>
            <p:ph sz="quarter" idx="10"/>
          </p:nvPr>
        </p:nvSpPr>
        <p:spPr>
          <a:xfrm>
            <a:off x="838200" y="1265238"/>
            <a:ext cx="10524344" cy="4911725"/>
          </a:xfrm>
        </p:spPr>
        <p:txBody>
          <a:bodyPr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noProof="0"/>
          </a:p>
        </p:txBody>
      </p:sp>
    </p:spTree>
    <p:extLst>
      <p:ext uri="{BB962C8B-B14F-4D97-AF65-F5344CB8AC3E}">
        <p14:creationId xmlns:p14="http://schemas.microsoft.com/office/powerpoint/2010/main" val="1645148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项内容 ">
    <p:bg>
      <p:bgPr>
        <a:solidFill>
          <a:schemeClr val="accent6">
            <a:alpha val="30000"/>
          </a:schemeClr>
        </a:solidFill>
        <a:effectLst/>
      </p:bgPr>
    </p:bg>
    <p:spTree>
      <p:nvGrpSpPr>
        <p:cNvPr id="1" name=""/>
        <p:cNvGrpSpPr/>
        <p:nvPr/>
      </p:nvGrpSpPr>
      <p:grpSpPr>
        <a:xfrm>
          <a:off x="0" y="0"/>
          <a:ext cx="0" cy="0"/>
          <a:chOff x="0" y="0"/>
          <a:chExt cx="0" cy="0"/>
        </a:xfrm>
      </p:grpSpPr>
      <p:sp>
        <p:nvSpPr>
          <p:cNvPr id="9" name="任意多边形(F) 5">
            <a:extLst>
              <a:ext uri="{FF2B5EF4-FFF2-40B4-BE49-F238E27FC236}">
                <a16:creationId xmlns:a16="http://schemas.microsoft.com/office/drawing/2014/main" id="{FADF1099-92E5-4749-8E94-299FD6249EFD}"/>
              </a:ext>
            </a:extLst>
          </p:cNvPr>
          <p:cNvSpPr>
            <a:spLocks/>
          </p:cNvSpPr>
          <p:nvPr userDrawn="1"/>
        </p:nvSpPr>
        <p:spPr bwMode="auto">
          <a:xfrm>
            <a:off x="-1587" y="0"/>
            <a:ext cx="12193587" cy="2840682"/>
          </a:xfrm>
          <a:custGeom>
            <a:avLst/>
            <a:gdLst>
              <a:gd name="T0" fmla="*/ 0 w 3296"/>
              <a:gd name="T1" fmla="*/ 0 h 934"/>
              <a:gd name="T2" fmla="*/ 0 w 3296"/>
              <a:gd name="T3" fmla="*/ 775 h 934"/>
              <a:gd name="T4" fmla="*/ 973 w 3296"/>
              <a:gd name="T5" fmla="*/ 825 h 934"/>
              <a:gd name="T6" fmla="*/ 1957 w 3296"/>
              <a:gd name="T7" fmla="*/ 408 h 934"/>
              <a:gd name="T8" fmla="*/ 3032 w 3296"/>
              <a:gd name="T9" fmla="*/ 426 h 934"/>
              <a:gd name="T10" fmla="*/ 3296 w 3296"/>
              <a:gd name="T11" fmla="*/ 257 h 934"/>
              <a:gd name="T12" fmla="*/ 3296 w 3296"/>
              <a:gd name="T13" fmla="*/ 0 h 934"/>
              <a:gd name="T14" fmla="*/ 0 w 3296"/>
              <a:gd name="T15" fmla="*/ 0 h 9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96" h="934">
                <a:moveTo>
                  <a:pt x="0" y="0"/>
                </a:moveTo>
                <a:cubicBezTo>
                  <a:pt x="0" y="775"/>
                  <a:pt x="0" y="775"/>
                  <a:pt x="0" y="775"/>
                </a:cubicBezTo>
                <a:cubicBezTo>
                  <a:pt x="302" y="913"/>
                  <a:pt x="658" y="934"/>
                  <a:pt x="973" y="825"/>
                </a:cubicBezTo>
                <a:cubicBezTo>
                  <a:pt x="1311" y="708"/>
                  <a:pt x="1602" y="453"/>
                  <a:pt x="1957" y="408"/>
                </a:cubicBezTo>
                <a:cubicBezTo>
                  <a:pt x="2315" y="363"/>
                  <a:pt x="2690" y="541"/>
                  <a:pt x="3032" y="426"/>
                </a:cubicBezTo>
                <a:cubicBezTo>
                  <a:pt x="3132" y="393"/>
                  <a:pt x="3223" y="334"/>
                  <a:pt x="3296" y="257"/>
                </a:cubicBezTo>
                <a:cubicBezTo>
                  <a:pt x="3296" y="0"/>
                  <a:pt x="3296" y="0"/>
                  <a:pt x="3296" y="0"/>
                </a:cubicBezTo>
                <a:lnTo>
                  <a:pt x="0" y="0"/>
                </a:lnTo>
                <a:close/>
              </a:path>
            </a:pathLst>
          </a:custGeom>
          <a:gradFill>
            <a:gsLst>
              <a:gs pos="0">
                <a:schemeClr val="accent1"/>
              </a:gs>
              <a:gs pos="100000">
                <a:schemeClr val="accent5">
                  <a:lumMod val="60000"/>
                  <a:lumOff val="40000"/>
                  <a:alpha val="90000"/>
                </a:schemeClr>
              </a:gs>
            </a:gsLst>
            <a:lin ang="3000000" scaled="0"/>
          </a:gradFill>
          <a:ln>
            <a:noFill/>
          </a:ln>
        </p:spPr>
        <p:txBody>
          <a:bodyPr vert="horz" wrap="square" lIns="91440" tIns="45720" rIns="91440" bIns="45720" numCol="1" rtlCol="0" anchor="t" anchorCtr="0" compatLnSpc="1">
            <a:prstTxWarp prst="textNoShape">
              <a:avLst/>
            </a:prstTxWarp>
          </a:bodyPr>
          <a:lstStyle/>
          <a:p>
            <a:pPr rtl="0"/>
            <a:endParaRPr lang="en-US" noProof="0" dirty="0">
              <a:latin typeface="Microsoft YaHei UI" panose="020B0503020204020204" pitchFamily="34" charset="-122"/>
              <a:ea typeface="Microsoft YaHei UI" panose="020B0503020204020204" pitchFamily="34" charset="-122"/>
            </a:endParaRPr>
          </a:p>
        </p:txBody>
      </p:sp>
      <p:sp>
        <p:nvSpPr>
          <p:cNvPr id="10" name="长方形 9">
            <a:extLst>
              <a:ext uri="{FF2B5EF4-FFF2-40B4-BE49-F238E27FC236}">
                <a16:creationId xmlns:a16="http://schemas.microsoft.com/office/drawing/2014/main" id="{33168214-BA64-4247-995E-0238E9E404F7}"/>
              </a:ext>
            </a:extLst>
          </p:cNvPr>
          <p:cNvSpPr/>
          <p:nvPr userDrawn="1"/>
        </p:nvSpPr>
        <p:spPr>
          <a:xfrm>
            <a:off x="413824" y="483781"/>
            <a:ext cx="5682176" cy="5890438"/>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5" name="图片占位符 14">
            <a:extLst>
              <a:ext uri="{FF2B5EF4-FFF2-40B4-BE49-F238E27FC236}">
                <a16:creationId xmlns:a16="http://schemas.microsoft.com/office/drawing/2014/main" id="{8745AAA3-09E3-4504-B3FD-611C81F41634}"/>
              </a:ext>
            </a:extLst>
          </p:cNvPr>
          <p:cNvSpPr>
            <a:spLocks noGrp="1"/>
          </p:cNvSpPr>
          <p:nvPr>
            <p:ph type="pic" sz="quarter" idx="11"/>
          </p:nvPr>
        </p:nvSpPr>
        <p:spPr>
          <a:xfrm>
            <a:off x="6655634" y="37553"/>
            <a:ext cx="5536366" cy="6820447"/>
          </a:xfrm>
          <a:custGeom>
            <a:avLst/>
            <a:gdLst>
              <a:gd name="connsiteX0" fmla="*/ 4141175 w 5285281"/>
              <a:gd name="connsiteY0" fmla="*/ 950 h 6525434"/>
              <a:gd name="connsiteX1" fmla="*/ 5222879 w 5285281"/>
              <a:gd name="connsiteY1" fmla="*/ 82101 h 6525434"/>
              <a:gd name="connsiteX2" fmla="*/ 5285281 w 5285281"/>
              <a:gd name="connsiteY2" fmla="*/ 86253 h 6525434"/>
              <a:gd name="connsiteX3" fmla="*/ 5285281 w 5285281"/>
              <a:gd name="connsiteY3" fmla="*/ 6525434 h 6525434"/>
              <a:gd name="connsiteX4" fmla="*/ 338864 w 5285281"/>
              <a:gd name="connsiteY4" fmla="*/ 6525434 h 6525434"/>
              <a:gd name="connsiteX5" fmla="*/ 355504 w 5285281"/>
              <a:gd name="connsiteY5" fmla="*/ 6284640 h 6525434"/>
              <a:gd name="connsiteX6" fmla="*/ 122536 w 5285281"/>
              <a:gd name="connsiteY6" fmla="*/ 5603772 h 6525434"/>
              <a:gd name="connsiteX7" fmla="*/ 197419 w 5285281"/>
              <a:gd name="connsiteY7" fmla="*/ 4013697 h 6525434"/>
              <a:gd name="connsiteX8" fmla="*/ 1395542 w 5285281"/>
              <a:gd name="connsiteY8" fmla="*/ 2963334 h 6525434"/>
              <a:gd name="connsiteX9" fmla="*/ 2431419 w 5285281"/>
              <a:gd name="connsiteY9" fmla="*/ 2618748 h 6525434"/>
              <a:gd name="connsiteX10" fmla="*/ 2868234 w 5285281"/>
              <a:gd name="connsiteY10" fmla="*/ 1805029 h 6525434"/>
              <a:gd name="connsiteX11" fmla="*/ 2780871 w 5285281"/>
              <a:gd name="connsiteY11" fmla="*/ 941489 h 6525434"/>
              <a:gd name="connsiteX12" fmla="*/ 3783467 w 5285281"/>
              <a:gd name="connsiteY12" fmla="*/ 36433 h 6525434"/>
              <a:gd name="connsiteX13" fmla="*/ 4141175 w 5285281"/>
              <a:gd name="connsiteY13" fmla="*/ 950 h 652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5281" h="6525434">
                <a:moveTo>
                  <a:pt x="4141175" y="950"/>
                </a:moveTo>
                <a:cubicBezTo>
                  <a:pt x="4500573" y="-8197"/>
                  <a:pt x="4864065" y="50964"/>
                  <a:pt x="5222879" y="82101"/>
                </a:cubicBezTo>
                <a:cubicBezTo>
                  <a:pt x="5243679" y="82101"/>
                  <a:pt x="5264481" y="82101"/>
                  <a:pt x="5285281" y="86253"/>
                </a:cubicBezTo>
                <a:lnTo>
                  <a:pt x="5285281" y="6525434"/>
                </a:lnTo>
                <a:cubicBezTo>
                  <a:pt x="5285281" y="6525434"/>
                  <a:pt x="5285281" y="6525434"/>
                  <a:pt x="338864" y="6525434"/>
                </a:cubicBezTo>
                <a:cubicBezTo>
                  <a:pt x="355504" y="6446553"/>
                  <a:pt x="363825" y="6363521"/>
                  <a:pt x="355504" y="6284640"/>
                </a:cubicBezTo>
                <a:cubicBezTo>
                  <a:pt x="330543" y="6043845"/>
                  <a:pt x="205739" y="5827960"/>
                  <a:pt x="122536" y="5603772"/>
                </a:cubicBezTo>
                <a:cubicBezTo>
                  <a:pt x="-64671" y="5093121"/>
                  <a:pt x="-35550" y="4503589"/>
                  <a:pt x="197419" y="4013697"/>
                </a:cubicBezTo>
                <a:cubicBezTo>
                  <a:pt x="434547" y="3523804"/>
                  <a:pt x="875523" y="3137703"/>
                  <a:pt x="1395542" y="2963334"/>
                </a:cubicBezTo>
                <a:cubicBezTo>
                  <a:pt x="1740834" y="2851240"/>
                  <a:pt x="2127728" y="2822178"/>
                  <a:pt x="2431419" y="2618748"/>
                </a:cubicBezTo>
                <a:cubicBezTo>
                  <a:pt x="2693508" y="2436077"/>
                  <a:pt x="2864074" y="2124704"/>
                  <a:pt x="2868234" y="1805029"/>
                </a:cubicBezTo>
                <a:cubicBezTo>
                  <a:pt x="2872395" y="1514414"/>
                  <a:pt x="2747590" y="1232103"/>
                  <a:pt x="2780871" y="941489"/>
                </a:cubicBezTo>
                <a:cubicBezTo>
                  <a:pt x="2834953" y="464051"/>
                  <a:pt x="3309210" y="127769"/>
                  <a:pt x="3783467" y="36433"/>
                </a:cubicBezTo>
                <a:cubicBezTo>
                  <a:pt x="3902031" y="14637"/>
                  <a:pt x="4021376" y="3999"/>
                  <a:pt x="4141175" y="950"/>
                </a:cubicBezTo>
                <a:close/>
              </a:path>
            </a:pathLst>
          </a:custGeom>
          <a:solidFill>
            <a:schemeClr val="bg2">
              <a:lumMod val="95000"/>
            </a:schemeClr>
          </a:solidFill>
        </p:spPr>
        <p:txBody>
          <a:bodyPr wrap="square" rtlCol="0" anchor="ctr">
            <a:noAutofit/>
          </a:bodyPr>
          <a:lstStyle>
            <a:lvl1pPr marL="0" indent="0" algn="ctr">
              <a:buNone/>
              <a:defRPr sz="800">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sp>
        <p:nvSpPr>
          <p:cNvPr id="7" name="标题 1">
            <a:extLst>
              <a:ext uri="{FF2B5EF4-FFF2-40B4-BE49-F238E27FC236}">
                <a16:creationId xmlns:a16="http://schemas.microsoft.com/office/drawing/2014/main" id="{53703B7C-2DC4-C14C-A9CA-F1D21E7FC6AF}"/>
              </a:ext>
            </a:extLst>
          </p:cNvPr>
          <p:cNvSpPr>
            <a:spLocks noGrp="1"/>
          </p:cNvSpPr>
          <p:nvPr>
            <p:ph type="title"/>
          </p:nvPr>
        </p:nvSpPr>
        <p:spPr>
          <a:xfrm>
            <a:off x="838200" y="681037"/>
            <a:ext cx="4791637"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8" name="直接连接符​​(S) 7">
            <a:extLst>
              <a:ext uri="{FF2B5EF4-FFF2-40B4-BE49-F238E27FC236}">
                <a16:creationId xmlns:a16="http://schemas.microsoft.com/office/drawing/2014/main" id="{AD28B953-BDF8-6C47-ADCD-D3EAF78963C3}"/>
              </a:ext>
            </a:extLst>
          </p:cNvPr>
          <p:cNvCxnSpPr>
            <a:cxnSpLocks/>
          </p:cNvCxnSpPr>
          <p:nvPr userDrawn="1"/>
        </p:nvCxnSpPr>
        <p:spPr>
          <a:xfrm>
            <a:off x="838200" y="1264837"/>
            <a:ext cx="4791636"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64B0C521-A2C1-48E6-B26C-DFF1B4FD4227}"/>
              </a:ext>
            </a:extLst>
          </p:cNvPr>
          <p:cNvSpPr>
            <a:spLocks noGrp="1"/>
          </p:cNvSpPr>
          <p:nvPr>
            <p:ph sz="quarter" idx="12"/>
          </p:nvPr>
        </p:nvSpPr>
        <p:spPr>
          <a:xfrm>
            <a:off x="838200" y="1265238"/>
            <a:ext cx="4791637" cy="4911725"/>
          </a:xfrm>
        </p:spPr>
        <p:txBody>
          <a:bodyPr rtlCol="0"/>
          <a:lstStyle>
            <a:lvl1pPr>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Tree>
    <p:extLst>
      <p:ext uri="{BB962C8B-B14F-4D97-AF65-F5344CB8AC3E}">
        <p14:creationId xmlns:p14="http://schemas.microsoft.com/office/powerpoint/2010/main" val="3548545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比较">
    <p:bg>
      <p:bgPr>
        <a:solidFill>
          <a:schemeClr val="accent6">
            <a:alpha val="30000"/>
          </a:schemeClr>
        </a:solidFill>
        <a:effectLst/>
      </p:bgPr>
    </p:bg>
    <p:spTree>
      <p:nvGrpSpPr>
        <p:cNvPr id="1" name=""/>
        <p:cNvGrpSpPr/>
        <p:nvPr/>
      </p:nvGrpSpPr>
      <p:grpSpPr>
        <a:xfrm>
          <a:off x="0" y="0"/>
          <a:ext cx="0" cy="0"/>
          <a:chOff x="0" y="0"/>
          <a:chExt cx="0" cy="0"/>
        </a:xfrm>
      </p:grpSpPr>
      <p:sp>
        <p:nvSpPr>
          <p:cNvPr id="26" name="任意多边形：形状 8">
            <a:extLst>
              <a:ext uri="{FF2B5EF4-FFF2-40B4-BE49-F238E27FC236}">
                <a16:creationId xmlns:a16="http://schemas.microsoft.com/office/drawing/2014/main" id="{94B2908E-04B3-4B40-8DDD-1667E3F93DAE}"/>
              </a:ext>
            </a:extLst>
          </p:cNvPr>
          <p:cNvSpPr/>
          <p:nvPr userDrawn="1"/>
        </p:nvSpPr>
        <p:spPr>
          <a:xfrm rot="10800000">
            <a:off x="0" y="4362449"/>
            <a:ext cx="12192000" cy="2495550"/>
          </a:xfrm>
          <a:custGeom>
            <a:avLst/>
            <a:gdLst>
              <a:gd name="connsiteX0" fmla="*/ 0 w 12192000"/>
              <a:gd name="connsiteY0" fmla="*/ 0 h 2539624"/>
              <a:gd name="connsiteX1" fmla="*/ 12192000 w 12192000"/>
              <a:gd name="connsiteY1" fmla="*/ 0 h 2539624"/>
              <a:gd name="connsiteX2" fmla="*/ 12192000 w 12192000"/>
              <a:gd name="connsiteY2" fmla="*/ 1784674 h 2539624"/>
              <a:gd name="connsiteX3" fmla="*/ 12052232 w 12192000"/>
              <a:gd name="connsiteY3" fmla="*/ 1825247 h 2539624"/>
              <a:gd name="connsiteX4" fmla="*/ 10344150 w 12192000"/>
              <a:gd name="connsiteY4" fmla="*/ 2133600 h 2539624"/>
              <a:gd name="connsiteX5" fmla="*/ 7181850 w 12192000"/>
              <a:gd name="connsiteY5" fmla="*/ 1809750 h 2539624"/>
              <a:gd name="connsiteX6" fmla="*/ 2724150 w 12192000"/>
              <a:gd name="connsiteY6" fmla="*/ 2533650 h 2539624"/>
              <a:gd name="connsiteX7" fmla="*/ 64443 w 12192000"/>
              <a:gd name="connsiteY7" fmla="*/ 1610320 h 2539624"/>
              <a:gd name="connsiteX8" fmla="*/ 0 w 12192000"/>
              <a:gd name="connsiteY8" fmla="*/ 1575868 h 253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2539624">
                <a:moveTo>
                  <a:pt x="0" y="0"/>
                </a:moveTo>
                <a:lnTo>
                  <a:pt x="12192000" y="0"/>
                </a:lnTo>
                <a:lnTo>
                  <a:pt x="12192000" y="1784674"/>
                </a:lnTo>
                <a:lnTo>
                  <a:pt x="12052232" y="1825247"/>
                </a:lnTo>
                <a:cubicBezTo>
                  <a:pt x="11558836" y="1963688"/>
                  <a:pt x="10923588" y="2113756"/>
                  <a:pt x="10344150" y="2133600"/>
                </a:cubicBezTo>
                <a:cubicBezTo>
                  <a:pt x="9417050" y="2165350"/>
                  <a:pt x="8451850" y="1743075"/>
                  <a:pt x="7181850" y="1809750"/>
                </a:cubicBezTo>
                <a:cubicBezTo>
                  <a:pt x="5911850" y="1876425"/>
                  <a:pt x="3997325" y="2613025"/>
                  <a:pt x="2724150" y="2533650"/>
                </a:cubicBezTo>
                <a:cubicBezTo>
                  <a:pt x="1769269" y="2474119"/>
                  <a:pt x="728663" y="1962746"/>
                  <a:pt x="64443" y="1610320"/>
                </a:cubicBezTo>
                <a:lnTo>
                  <a:pt x="0" y="1575868"/>
                </a:lnTo>
                <a:close/>
              </a:path>
            </a:pathLst>
          </a:custGeom>
          <a:gradFill>
            <a:gsLst>
              <a:gs pos="0">
                <a:schemeClr val="accent1"/>
              </a:gs>
              <a:gs pos="100000">
                <a:schemeClr val="accent5">
                  <a:lumMod val="60000"/>
                  <a:lumOff val="40000"/>
                  <a:alpha val="9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5" name="长方形 4">
            <a:extLst>
              <a:ext uri="{FF2B5EF4-FFF2-40B4-BE49-F238E27FC236}">
                <a16:creationId xmlns:a16="http://schemas.microsoft.com/office/drawing/2014/main" id="{258940EE-A100-A74F-A549-CAD4DFFD1738}"/>
              </a:ext>
            </a:extLst>
          </p:cNvPr>
          <p:cNvSpPr/>
          <p:nvPr userDrawn="1"/>
        </p:nvSpPr>
        <p:spPr>
          <a:xfrm>
            <a:off x="838822" y="1721223"/>
            <a:ext cx="4857421" cy="465299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7" name="文本占位符 2">
            <a:extLst>
              <a:ext uri="{FF2B5EF4-FFF2-40B4-BE49-F238E27FC236}">
                <a16:creationId xmlns:a16="http://schemas.microsoft.com/office/drawing/2014/main" id="{525A7DB0-14F0-B341-AEBA-0DC92D001E33}"/>
              </a:ext>
            </a:extLst>
          </p:cNvPr>
          <p:cNvSpPr>
            <a:spLocks noGrp="1"/>
          </p:cNvSpPr>
          <p:nvPr>
            <p:ph type="body" idx="1"/>
          </p:nvPr>
        </p:nvSpPr>
        <p:spPr>
          <a:xfrm>
            <a:off x="1263197" y="2038570"/>
            <a:ext cx="4086146" cy="703135"/>
          </a:xfrm>
        </p:spPr>
        <p:txBody>
          <a:bodyPr lIns="91440" rIns="91440" rtlCol="0" anchor="ctr">
            <a:normAutofit/>
          </a:bodyPr>
          <a:lstStyle>
            <a:lvl1pPr marL="0" indent="0" algn="l">
              <a:lnSpc>
                <a:spcPct val="150000"/>
              </a:lnSpc>
              <a:buNone/>
              <a:defRPr sz="1800" b="1" i="0" cap="all" spc="150" baseline="0">
                <a:solidFill>
                  <a:schemeClr val="tx1"/>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3" name="长方形 22">
            <a:extLst>
              <a:ext uri="{FF2B5EF4-FFF2-40B4-BE49-F238E27FC236}">
                <a16:creationId xmlns:a16="http://schemas.microsoft.com/office/drawing/2014/main" id="{79D42B85-1179-7D46-AE33-2B64EEFC44B2}"/>
              </a:ext>
            </a:extLst>
          </p:cNvPr>
          <p:cNvSpPr/>
          <p:nvPr userDrawn="1"/>
        </p:nvSpPr>
        <p:spPr>
          <a:xfrm>
            <a:off x="6495759" y="1721223"/>
            <a:ext cx="4858040" cy="465299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25" name="文本占位符 2">
            <a:extLst>
              <a:ext uri="{FF2B5EF4-FFF2-40B4-BE49-F238E27FC236}">
                <a16:creationId xmlns:a16="http://schemas.microsoft.com/office/drawing/2014/main" id="{2197AEE6-BBEC-494F-985F-3855AE4B14B5}"/>
              </a:ext>
            </a:extLst>
          </p:cNvPr>
          <p:cNvSpPr>
            <a:spLocks noGrp="1"/>
          </p:cNvSpPr>
          <p:nvPr>
            <p:ph type="body" idx="11"/>
          </p:nvPr>
        </p:nvSpPr>
        <p:spPr>
          <a:xfrm>
            <a:off x="6854754" y="2038570"/>
            <a:ext cx="4086666" cy="703135"/>
          </a:xfrm>
        </p:spPr>
        <p:txBody>
          <a:bodyPr lIns="91440" rIns="91440" rtlCol="0" anchor="ctr">
            <a:normAutofit/>
          </a:bodyPr>
          <a:lstStyle>
            <a:lvl1pPr marL="0" indent="0" algn="l">
              <a:lnSpc>
                <a:spcPct val="150000"/>
              </a:lnSpc>
              <a:buNone/>
              <a:defRPr sz="1800" b="1" i="0" cap="all" spc="150" baseline="0">
                <a:solidFill>
                  <a:schemeClr val="tx1"/>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7" name="标题 1">
            <a:extLst>
              <a:ext uri="{FF2B5EF4-FFF2-40B4-BE49-F238E27FC236}">
                <a16:creationId xmlns:a16="http://schemas.microsoft.com/office/drawing/2014/main" id="{C2E270DF-A15A-D547-8882-6E5797B22CEA}"/>
              </a:ext>
            </a:extLst>
          </p:cNvPr>
          <p:cNvSpPr>
            <a:spLocks noGrp="1"/>
          </p:cNvSpPr>
          <p:nvPr>
            <p:ph type="title"/>
          </p:nvPr>
        </p:nvSpPr>
        <p:spPr>
          <a:xfrm>
            <a:off x="838200" y="681037"/>
            <a:ext cx="10515600"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28" name="直接连接符​​(S) 27">
            <a:extLst>
              <a:ext uri="{FF2B5EF4-FFF2-40B4-BE49-F238E27FC236}">
                <a16:creationId xmlns:a16="http://schemas.microsoft.com/office/drawing/2014/main" id="{79B3613A-9294-EA43-9505-F156E86E6E10}"/>
              </a:ext>
            </a:extLst>
          </p:cNvPr>
          <p:cNvCxnSpPr/>
          <p:nvPr userDrawn="1"/>
        </p:nvCxnSpPr>
        <p:spPr>
          <a:xfrm>
            <a:off x="838200" y="1264837"/>
            <a:ext cx="10524344"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642E4B45-6E8A-44C6-9117-DF2BA9812882}"/>
              </a:ext>
            </a:extLst>
          </p:cNvPr>
          <p:cNvSpPr>
            <a:spLocks noGrp="1"/>
          </p:cNvSpPr>
          <p:nvPr>
            <p:ph sz="quarter" idx="12"/>
          </p:nvPr>
        </p:nvSpPr>
        <p:spPr>
          <a:xfrm>
            <a:off x="1263195" y="2885581"/>
            <a:ext cx="4086147" cy="3102469"/>
          </a:xfrm>
        </p:spPr>
        <p:txBody>
          <a:bodyPr rtlCol="0"/>
          <a:lstStyle>
            <a:lvl1pPr>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13" name="内容占位符 2">
            <a:extLst>
              <a:ext uri="{FF2B5EF4-FFF2-40B4-BE49-F238E27FC236}">
                <a16:creationId xmlns:a16="http://schemas.microsoft.com/office/drawing/2014/main" id="{2B29B9FA-7273-4615-BD56-12D6427D024B}"/>
              </a:ext>
            </a:extLst>
          </p:cNvPr>
          <p:cNvSpPr>
            <a:spLocks noGrp="1"/>
          </p:cNvSpPr>
          <p:nvPr>
            <p:ph sz="quarter" idx="13"/>
          </p:nvPr>
        </p:nvSpPr>
        <p:spPr>
          <a:xfrm>
            <a:off x="6861067" y="2885581"/>
            <a:ext cx="4086667" cy="3102469"/>
          </a:xfrm>
        </p:spPr>
        <p:txBody>
          <a:bodyPr rtlCol="0"/>
          <a:lstStyle>
            <a:lvl1pPr>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4" name="日期占位符 3">
            <a:extLst>
              <a:ext uri="{FF2B5EF4-FFF2-40B4-BE49-F238E27FC236}">
                <a16:creationId xmlns:a16="http://schemas.microsoft.com/office/drawing/2014/main" id="{1A093508-506F-4731-B6DA-F6E8F8B09553}"/>
              </a:ext>
            </a:extLst>
          </p:cNvPr>
          <p:cNvSpPr>
            <a:spLocks noGrp="1"/>
          </p:cNvSpPr>
          <p:nvPr>
            <p:ph type="dt" sz="half" idx="14"/>
          </p:nvPr>
        </p:nvSpPr>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stStyle>
          <a:p>
            <a:fld id="{CFECCED4-C13D-4D1F-B8FC-A7B400CA580B}" type="datetime1">
              <a:rPr lang="zh-CN" altLang="en-US" smtClean="0"/>
              <a:t>2020/6/26</a:t>
            </a:fld>
            <a:endParaRPr lang="en-US" dirty="0"/>
          </a:p>
        </p:txBody>
      </p:sp>
      <p:sp>
        <p:nvSpPr>
          <p:cNvPr id="6" name="页脚占位符 5">
            <a:extLst>
              <a:ext uri="{FF2B5EF4-FFF2-40B4-BE49-F238E27FC236}">
                <a16:creationId xmlns:a16="http://schemas.microsoft.com/office/drawing/2014/main" id="{600CFF9F-3D1C-430B-BECE-49D87C7AE905}"/>
              </a:ext>
            </a:extLst>
          </p:cNvPr>
          <p:cNvSpPr>
            <a:spLocks noGrp="1"/>
          </p:cNvSpPr>
          <p:nvPr>
            <p:ph type="ftr" sz="quarter" idx="15"/>
          </p:nvPr>
        </p:nvSpPr>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stStyle>
          <a:p>
            <a:endParaRPr lang="en-US" dirty="0"/>
          </a:p>
        </p:txBody>
      </p:sp>
      <p:sp>
        <p:nvSpPr>
          <p:cNvPr id="7" name="灯片编号占位符 6">
            <a:extLst>
              <a:ext uri="{FF2B5EF4-FFF2-40B4-BE49-F238E27FC236}">
                <a16:creationId xmlns:a16="http://schemas.microsoft.com/office/drawing/2014/main" id="{3CD95F5F-990E-4917-82C6-FBFD4547AFB7}"/>
              </a:ext>
            </a:extLst>
          </p:cNvPr>
          <p:cNvSpPr>
            <a:spLocks noGrp="1"/>
          </p:cNvSpPr>
          <p:nvPr>
            <p:ph type="sldNum" sz="quarter" idx="16"/>
          </p:nvPr>
        </p:nvSpPr>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stStyle>
          <a:p>
            <a:fld id="{A693002F-D6EA-CF48-8F44-2316036B2B87}" type="slidenum">
              <a:rPr lang="en-US" smtClean="0"/>
              <a:pPr/>
              <a:t>‹#›</a:t>
            </a:fld>
            <a:endParaRPr lang="en-US" dirty="0"/>
          </a:p>
        </p:txBody>
      </p:sp>
    </p:spTree>
    <p:extLst>
      <p:ext uri="{BB962C8B-B14F-4D97-AF65-F5344CB8AC3E}">
        <p14:creationId xmlns:p14="http://schemas.microsoft.com/office/powerpoint/2010/main" val="2154033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图片和字幕">
    <p:bg>
      <p:bgPr>
        <a:solidFill>
          <a:schemeClr val="accent6">
            <a:alpha val="30000"/>
          </a:schemeClr>
        </a:solidFill>
        <a:effectLst/>
      </p:bgPr>
    </p:bg>
    <p:spTree>
      <p:nvGrpSpPr>
        <p:cNvPr id="1" name=""/>
        <p:cNvGrpSpPr/>
        <p:nvPr/>
      </p:nvGrpSpPr>
      <p:grpSpPr>
        <a:xfrm>
          <a:off x="0" y="0"/>
          <a:ext cx="0" cy="0"/>
          <a:chOff x="0" y="0"/>
          <a:chExt cx="0" cy="0"/>
        </a:xfrm>
      </p:grpSpPr>
      <p:sp>
        <p:nvSpPr>
          <p:cNvPr id="8" name="任意多边形：形状 6">
            <a:extLst>
              <a:ext uri="{FF2B5EF4-FFF2-40B4-BE49-F238E27FC236}">
                <a16:creationId xmlns:a16="http://schemas.microsoft.com/office/drawing/2014/main" id="{E0728D6F-9DC1-CD49-A2D6-834724E8AF3F}"/>
              </a:ext>
            </a:extLst>
          </p:cNvPr>
          <p:cNvSpPr/>
          <p:nvPr userDrawn="1"/>
        </p:nvSpPr>
        <p:spPr>
          <a:xfrm>
            <a:off x="0" y="0"/>
            <a:ext cx="12181097" cy="4981942"/>
          </a:xfrm>
          <a:custGeom>
            <a:avLst/>
            <a:gdLst>
              <a:gd name="connsiteX0" fmla="*/ 0 w 2412595"/>
              <a:gd name="connsiteY0" fmla="*/ 0 h 1044036"/>
              <a:gd name="connsiteX1" fmla="*/ 2412595 w 2412595"/>
              <a:gd name="connsiteY1" fmla="*/ 0 h 1044036"/>
              <a:gd name="connsiteX2" fmla="*/ 2328863 w 2412595"/>
              <a:gd name="connsiteY2" fmla="*/ 69540 h 1044036"/>
              <a:gd name="connsiteX3" fmla="*/ 2000250 w 2412595"/>
              <a:gd name="connsiteY3" fmla="*/ 285750 h 1044036"/>
              <a:gd name="connsiteX4" fmla="*/ 1162050 w 2412595"/>
              <a:gd name="connsiteY4" fmla="*/ 400050 h 1044036"/>
              <a:gd name="connsiteX5" fmla="*/ 552450 w 2412595"/>
              <a:gd name="connsiteY5" fmla="*/ 952500 h 1044036"/>
              <a:gd name="connsiteX6" fmla="*/ 107640 w 2412595"/>
              <a:gd name="connsiteY6" fmla="*/ 1035825 h 1044036"/>
              <a:gd name="connsiteX7" fmla="*/ 0 w 2412595"/>
              <a:gd name="connsiteY7" fmla="*/ 1044036 h 104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595" h="1044036">
                <a:moveTo>
                  <a:pt x="0" y="0"/>
                </a:moveTo>
                <a:lnTo>
                  <a:pt x="2412595" y="0"/>
                </a:lnTo>
                <a:lnTo>
                  <a:pt x="2328863" y="69540"/>
                </a:lnTo>
                <a:cubicBezTo>
                  <a:pt x="2215753" y="160139"/>
                  <a:pt x="2095500" y="245269"/>
                  <a:pt x="2000250" y="285750"/>
                </a:cubicBezTo>
                <a:cubicBezTo>
                  <a:pt x="1746250" y="393700"/>
                  <a:pt x="1403350" y="288925"/>
                  <a:pt x="1162050" y="400050"/>
                </a:cubicBezTo>
                <a:cubicBezTo>
                  <a:pt x="920750" y="511175"/>
                  <a:pt x="844550" y="841375"/>
                  <a:pt x="552450" y="952500"/>
                </a:cubicBezTo>
                <a:cubicBezTo>
                  <a:pt x="442913" y="994172"/>
                  <a:pt x="278904" y="1019770"/>
                  <a:pt x="107640" y="1035825"/>
                </a:cubicBezTo>
                <a:lnTo>
                  <a:pt x="0" y="1044036"/>
                </a:lnTo>
                <a:close/>
              </a:path>
            </a:pathLst>
          </a:custGeom>
          <a:gradFill>
            <a:gsLst>
              <a:gs pos="0">
                <a:schemeClr val="accent1"/>
              </a:gs>
              <a:gs pos="100000">
                <a:schemeClr val="accent5">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31" name="图片占位符 30">
            <a:extLst>
              <a:ext uri="{FF2B5EF4-FFF2-40B4-BE49-F238E27FC236}">
                <a16:creationId xmlns:a16="http://schemas.microsoft.com/office/drawing/2014/main" id="{2120EC90-BDC2-0E4B-9A3F-97CA90AA39F1}"/>
              </a:ext>
            </a:extLst>
          </p:cNvPr>
          <p:cNvSpPr>
            <a:spLocks noGrp="1"/>
          </p:cNvSpPr>
          <p:nvPr>
            <p:ph type="pic" sz="quarter" idx="14"/>
          </p:nvPr>
        </p:nvSpPr>
        <p:spPr>
          <a:xfrm>
            <a:off x="0" y="0"/>
            <a:ext cx="9298096" cy="6858000"/>
          </a:xfrm>
          <a:custGeom>
            <a:avLst/>
            <a:gdLst>
              <a:gd name="connsiteX0" fmla="*/ 0 w 9298096"/>
              <a:gd name="connsiteY0" fmla="*/ 0 h 6858000"/>
              <a:gd name="connsiteX1" fmla="*/ 8705997 w 9298096"/>
              <a:gd name="connsiteY1" fmla="*/ 0 h 6858000"/>
              <a:gd name="connsiteX2" fmla="*/ 8676710 w 9298096"/>
              <a:gd name="connsiteY2" fmla="*/ 366601 h 6858000"/>
              <a:gd name="connsiteX3" fmla="*/ 9086747 w 9298096"/>
              <a:gd name="connsiteY3" fmla="*/ 1403199 h 6858000"/>
              <a:gd name="connsiteX4" fmla="*/ 9297958 w 9298096"/>
              <a:gd name="connsiteY4" fmla="*/ 2314162 h 6858000"/>
              <a:gd name="connsiteX5" fmla="*/ 9298096 w 9298096"/>
              <a:gd name="connsiteY5" fmla="*/ 2513013 h 6858000"/>
              <a:gd name="connsiteX6" fmla="*/ 6405563 w 9298096"/>
              <a:gd name="connsiteY6" fmla="*/ 2513013 h 6858000"/>
              <a:gd name="connsiteX7" fmla="*/ 6405563 w 9298096"/>
              <a:gd name="connsiteY7" fmla="*/ 5528005 h 6858000"/>
              <a:gd name="connsiteX8" fmla="*/ 6380081 w 9298096"/>
              <a:gd name="connsiteY8" fmla="*/ 5533593 h 6858000"/>
              <a:gd name="connsiteX9" fmla="*/ 5022973 w 9298096"/>
              <a:gd name="connsiteY9" fmla="*/ 5947798 h 6858000"/>
              <a:gd name="connsiteX10" fmla="*/ 4312498 w 9298096"/>
              <a:gd name="connsiteY10" fmla="*/ 6826871 h 6858000"/>
              <a:gd name="connsiteX11" fmla="*/ 4305141 w 9298096"/>
              <a:gd name="connsiteY11" fmla="*/ 6858000 h 6858000"/>
              <a:gd name="connsiteX12" fmla="*/ 0 w 9298096"/>
              <a:gd name="connsiteY1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98096" h="6858000">
                <a:moveTo>
                  <a:pt x="0" y="0"/>
                </a:moveTo>
                <a:cubicBezTo>
                  <a:pt x="0" y="0"/>
                  <a:pt x="0" y="0"/>
                  <a:pt x="8705997" y="0"/>
                </a:cubicBezTo>
                <a:cubicBezTo>
                  <a:pt x="8676710" y="120093"/>
                  <a:pt x="8662063" y="246508"/>
                  <a:pt x="8676710" y="366601"/>
                </a:cubicBezTo>
                <a:cubicBezTo>
                  <a:pt x="8720642" y="733203"/>
                  <a:pt x="8940304" y="1061881"/>
                  <a:pt x="9086747" y="1403199"/>
                </a:cubicBezTo>
                <a:cubicBezTo>
                  <a:pt x="9210308" y="1694743"/>
                  <a:pt x="9280326" y="2003174"/>
                  <a:pt x="9297958" y="2314162"/>
                </a:cubicBezTo>
                <a:lnTo>
                  <a:pt x="9298096" y="2513013"/>
                </a:lnTo>
                <a:lnTo>
                  <a:pt x="6405563" y="2513013"/>
                </a:lnTo>
                <a:lnTo>
                  <a:pt x="6405563" y="5528005"/>
                </a:lnTo>
                <a:lnTo>
                  <a:pt x="6380081" y="5533593"/>
                </a:lnTo>
                <a:cubicBezTo>
                  <a:pt x="5907118" y="5632552"/>
                  <a:pt x="5423859" y="5715512"/>
                  <a:pt x="5022973" y="5947798"/>
                </a:cubicBezTo>
                <a:cubicBezTo>
                  <a:pt x="4677003" y="6156381"/>
                  <a:pt x="4421644" y="6475183"/>
                  <a:pt x="4312498" y="6826871"/>
                </a:cubicBezTo>
                <a:lnTo>
                  <a:pt x="4305141" y="6858000"/>
                </a:lnTo>
                <a:lnTo>
                  <a:pt x="0" y="6858000"/>
                </a:lnTo>
                <a:close/>
              </a:path>
            </a:pathLst>
          </a:custGeom>
          <a:solidFill>
            <a:schemeClr val="bg2">
              <a:lumMod val="95000"/>
            </a:schemeClr>
          </a:solidFill>
        </p:spPr>
        <p:txBody>
          <a:bodyPr wrap="square" rtlCol="0" anchor="ctr">
            <a:noAutofit/>
          </a:bodyPr>
          <a:lstStyle>
            <a:lvl1pPr marL="0" indent="0" algn="ctr">
              <a:buNone/>
              <a:defRPr sz="1800">
                <a:solidFill>
                  <a:schemeClr val="tx2"/>
                </a:solidFill>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sp>
        <p:nvSpPr>
          <p:cNvPr id="21" name="长方形 20">
            <a:extLst>
              <a:ext uri="{FF2B5EF4-FFF2-40B4-BE49-F238E27FC236}">
                <a16:creationId xmlns:a16="http://schemas.microsoft.com/office/drawing/2014/main" id="{F8985295-F0BC-9B4D-981C-D474C9EDECD0}"/>
              </a:ext>
            </a:extLst>
          </p:cNvPr>
          <p:cNvSpPr/>
          <p:nvPr userDrawn="1"/>
        </p:nvSpPr>
        <p:spPr>
          <a:xfrm>
            <a:off x="6405102" y="2512661"/>
            <a:ext cx="5284607" cy="4345339"/>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23" name="标题 1">
            <a:extLst>
              <a:ext uri="{FF2B5EF4-FFF2-40B4-BE49-F238E27FC236}">
                <a16:creationId xmlns:a16="http://schemas.microsoft.com/office/drawing/2014/main" id="{5CB02C94-6046-2E46-BE22-98A994B16607}"/>
              </a:ext>
            </a:extLst>
          </p:cNvPr>
          <p:cNvSpPr>
            <a:spLocks noGrp="1"/>
          </p:cNvSpPr>
          <p:nvPr>
            <p:ph type="title"/>
          </p:nvPr>
        </p:nvSpPr>
        <p:spPr>
          <a:xfrm>
            <a:off x="6767867" y="2763704"/>
            <a:ext cx="4559075"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24" name="直接连接符​​(S) 23">
            <a:extLst>
              <a:ext uri="{FF2B5EF4-FFF2-40B4-BE49-F238E27FC236}">
                <a16:creationId xmlns:a16="http://schemas.microsoft.com/office/drawing/2014/main" id="{E80620B5-CD54-A44A-A690-BB5E58FBDA77}"/>
              </a:ext>
            </a:extLst>
          </p:cNvPr>
          <p:cNvCxnSpPr>
            <a:cxnSpLocks/>
          </p:cNvCxnSpPr>
          <p:nvPr userDrawn="1"/>
        </p:nvCxnSpPr>
        <p:spPr>
          <a:xfrm>
            <a:off x="6767867" y="3347504"/>
            <a:ext cx="4443697"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933D35FF-5668-47B8-A93C-30923509CC04}"/>
              </a:ext>
            </a:extLst>
          </p:cNvPr>
          <p:cNvSpPr>
            <a:spLocks noGrp="1"/>
          </p:cNvSpPr>
          <p:nvPr>
            <p:ph sz="quarter" idx="15"/>
          </p:nvPr>
        </p:nvSpPr>
        <p:spPr>
          <a:xfrm>
            <a:off x="6767513" y="3348038"/>
            <a:ext cx="4559074" cy="3008312"/>
          </a:xfrm>
        </p:spPr>
        <p:txBody>
          <a:bodyPr rtlCol="0"/>
          <a:lstStyle>
            <a:lvl1pPr marL="0" indent="0">
              <a:buNone/>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Tree>
    <p:extLst>
      <p:ext uri="{BB962C8B-B14F-4D97-AF65-F5344CB8AC3E}">
        <p14:creationId xmlns:p14="http://schemas.microsoft.com/office/powerpoint/2010/main" val="1117143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AC4EB4B-30F5-5541-B2A0-6BD04D0109C9}"/>
              </a:ext>
            </a:extLst>
          </p:cNvPr>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7D12C34A-CFB5-4FEF-8890-35108A34EACA}" type="datetime1">
              <a:rPr lang="zh-CN" altLang="en-US" smtClean="0"/>
              <a:t>2020/6/26</a:t>
            </a:fld>
            <a:endParaRPr lang="en-US" dirty="0"/>
          </a:p>
        </p:txBody>
      </p:sp>
      <p:sp>
        <p:nvSpPr>
          <p:cNvPr id="3" name="页脚占位符 2">
            <a:extLst>
              <a:ext uri="{FF2B5EF4-FFF2-40B4-BE49-F238E27FC236}">
                <a16:creationId xmlns:a16="http://schemas.microsoft.com/office/drawing/2014/main" id="{72D97956-7D4F-5346-B8DD-3653B600E657}"/>
              </a:ext>
            </a:extLst>
          </p:cNvPr>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en-US" dirty="0"/>
          </a:p>
        </p:txBody>
      </p:sp>
      <p:sp>
        <p:nvSpPr>
          <p:cNvPr id="4" name="灯片编号占位符 3">
            <a:extLst>
              <a:ext uri="{FF2B5EF4-FFF2-40B4-BE49-F238E27FC236}">
                <a16:creationId xmlns:a16="http://schemas.microsoft.com/office/drawing/2014/main" id="{3D5AB29D-BA7D-E743-8CA0-6953FF72B2BC}"/>
              </a:ext>
            </a:extLst>
          </p:cNvPr>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A693002F-D6EA-CF48-8F44-2316036B2B87}" type="slidenum">
              <a:rPr lang="en-US" smtClean="0"/>
              <a:pPr/>
              <a:t>‹#›</a:t>
            </a:fld>
            <a:endParaRPr lang="en-US" dirty="0"/>
          </a:p>
        </p:txBody>
      </p:sp>
    </p:spTree>
    <p:extLst>
      <p:ext uri="{BB962C8B-B14F-4D97-AF65-F5344CB8AC3E}">
        <p14:creationId xmlns:p14="http://schemas.microsoft.com/office/powerpoint/2010/main" val="4112999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6">
            <a:alpha val="30000"/>
          </a:schemeClr>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D9B7248-6025-0744-9C6E-BC6F9FDBD5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zh-cn" noProof="0"/>
              <a:t>单击此处编辑母版标题样式</a:t>
            </a:r>
          </a:p>
        </p:txBody>
      </p:sp>
      <p:sp>
        <p:nvSpPr>
          <p:cNvPr id="3" name="文本占位符 2">
            <a:extLst>
              <a:ext uri="{FF2B5EF4-FFF2-40B4-BE49-F238E27FC236}">
                <a16:creationId xmlns:a16="http://schemas.microsoft.com/office/drawing/2014/main" id="{584367D3-6495-C045-872D-F4C6CB656C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zh-cn" noProof="0"/>
              <a:t>单击此处编辑母版文本样式</a:t>
            </a:r>
          </a:p>
          <a:p>
            <a:pPr lvl="1" rtl="0"/>
            <a:r>
              <a:rPr lang="zh-cn" noProof="0"/>
              <a:t>第二级</a:t>
            </a:r>
          </a:p>
          <a:p>
            <a:pPr lvl="2" rtl="0"/>
            <a:r>
              <a:rPr lang="zh-cn" noProof="0"/>
              <a:t>第三级</a:t>
            </a:r>
          </a:p>
          <a:p>
            <a:pPr lvl="3" rtl="0"/>
            <a:r>
              <a:rPr lang="zh-cn" noProof="0"/>
              <a:t>第四级</a:t>
            </a:r>
          </a:p>
          <a:p>
            <a:pPr lvl="4" rtl="0"/>
            <a:r>
              <a:rPr lang="zh-cn" noProof="0"/>
              <a:t>第五级</a:t>
            </a:r>
          </a:p>
        </p:txBody>
      </p:sp>
      <p:sp>
        <p:nvSpPr>
          <p:cNvPr id="4" name="日期占位符 3">
            <a:extLst>
              <a:ext uri="{FF2B5EF4-FFF2-40B4-BE49-F238E27FC236}">
                <a16:creationId xmlns:a16="http://schemas.microsoft.com/office/drawing/2014/main" id="{65CC2195-E771-AB42-B5A7-7832D8F418C4}"/>
              </a:ext>
            </a:extLst>
          </p:cNvPr>
          <p:cNvSpPr>
            <a:spLocks noGrp="1"/>
          </p:cNvSpPr>
          <p:nvPr>
            <p:ph type="dt" sz="half" idx="2"/>
          </p:nvPr>
        </p:nvSpPr>
        <p:spPr>
          <a:xfrm>
            <a:off x="838200" y="6492875"/>
            <a:ext cx="2743200" cy="228600"/>
          </a:xfrm>
          <a:prstGeom prst="rect">
            <a:avLst/>
          </a:prstGeom>
        </p:spPr>
        <p:txBody>
          <a:bodyPr vert="horz" lIns="91440" tIns="45720" rIns="91440" bIns="45720" rtlCol="0" anchor="ctr"/>
          <a:lstStyle>
            <a:lvl1pPr algn="l">
              <a:defRPr sz="800">
                <a:solidFill>
                  <a:schemeClr val="tx1">
                    <a:tint val="75000"/>
                  </a:schemeClr>
                </a:solidFill>
                <a:latin typeface="Microsoft YaHei UI" panose="020B0503020204020204" pitchFamily="34" charset="-122"/>
                <a:ea typeface="Microsoft YaHei UI" panose="020B0503020204020204" pitchFamily="34" charset="-122"/>
              </a:defRPr>
            </a:lvl1pPr>
          </a:lstStyle>
          <a:p>
            <a:fld id="{A83A700D-9F27-410D-B1B8-E3C667347E2A}" type="datetime1">
              <a:rPr lang="zh-CN" altLang="en-US" smtClean="0"/>
              <a:t>2020/6/26</a:t>
            </a:fld>
            <a:endParaRPr lang="en-US" dirty="0"/>
          </a:p>
        </p:txBody>
      </p:sp>
      <p:sp>
        <p:nvSpPr>
          <p:cNvPr id="5" name="页脚占位符 4">
            <a:extLst>
              <a:ext uri="{FF2B5EF4-FFF2-40B4-BE49-F238E27FC236}">
                <a16:creationId xmlns:a16="http://schemas.microsoft.com/office/drawing/2014/main" id="{737F28BA-DFC0-3946-9FE9-DE388CB020C0}"/>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800">
                <a:solidFill>
                  <a:schemeClr val="tx1">
                    <a:tint val="75000"/>
                  </a:schemeClr>
                </a:solidFill>
                <a:latin typeface="Microsoft YaHei UI" panose="020B0503020204020204" pitchFamily="34" charset="-122"/>
                <a:ea typeface="Microsoft YaHei UI" panose="020B0503020204020204" pitchFamily="34" charset="-122"/>
              </a:defRPr>
            </a:lvl1pPr>
          </a:lstStyle>
          <a:p>
            <a:endParaRPr lang="en-US" dirty="0"/>
          </a:p>
        </p:txBody>
      </p:sp>
      <p:sp>
        <p:nvSpPr>
          <p:cNvPr id="6" name="灯片编号占位符 5">
            <a:extLst>
              <a:ext uri="{FF2B5EF4-FFF2-40B4-BE49-F238E27FC236}">
                <a16:creationId xmlns:a16="http://schemas.microsoft.com/office/drawing/2014/main" id="{BDDF77CB-EF35-DF4C-95FE-31419B6CA9E6}"/>
              </a:ext>
            </a:extLst>
          </p:cNvPr>
          <p:cNvSpPr>
            <a:spLocks noGrp="1"/>
          </p:cNvSpPr>
          <p:nvPr>
            <p:ph type="sldNum" sz="quarter" idx="4"/>
          </p:nvPr>
        </p:nvSpPr>
        <p:spPr>
          <a:xfrm>
            <a:off x="10936940" y="6492875"/>
            <a:ext cx="416859" cy="228600"/>
          </a:xfrm>
          <a:prstGeom prst="rect">
            <a:avLst/>
          </a:prstGeom>
        </p:spPr>
        <p:txBody>
          <a:bodyPr vert="horz" lIns="91440" tIns="45720" rIns="91440" bIns="45720" rtlCol="0" anchor="ctr"/>
          <a:lstStyle>
            <a:lvl1pPr algn="r">
              <a:defRPr sz="800">
                <a:solidFill>
                  <a:schemeClr val="tx1">
                    <a:tint val="75000"/>
                  </a:schemeClr>
                </a:solidFill>
                <a:latin typeface="Microsoft YaHei UI" panose="020B0503020204020204" pitchFamily="34" charset="-122"/>
                <a:ea typeface="Microsoft YaHei UI" panose="020B0503020204020204" pitchFamily="34" charset="-122"/>
              </a:defRPr>
            </a:lvl1pPr>
          </a:lstStyle>
          <a:p>
            <a:fld id="{A693002F-D6EA-CF48-8F44-2316036B2B87}" type="slidenum">
              <a:rPr lang="en-US" smtClean="0"/>
              <a:pPr/>
              <a:t>‹#›</a:t>
            </a:fld>
            <a:endParaRPr lang="en-US" dirty="0"/>
          </a:p>
        </p:txBody>
      </p:sp>
    </p:spTree>
    <p:extLst>
      <p:ext uri="{BB962C8B-B14F-4D97-AF65-F5344CB8AC3E}">
        <p14:creationId xmlns:p14="http://schemas.microsoft.com/office/powerpoint/2010/main" val="206674529"/>
      </p:ext>
    </p:extLst>
  </p:cSld>
  <p:clrMap bg1="lt1" tx1="dk1" bg2="lt2" tx2="dk2" accent1="accent1" accent2="accent2" accent3="accent3" accent4="accent4" accent5="accent5" accent6="accent6" hlink="hlink" folHlink="folHlink"/>
  <p:sldLayoutIdLst>
    <p:sldLayoutId id="2147483681" r:id="rId1"/>
    <p:sldLayoutId id="2147483683" r:id="rId2"/>
    <p:sldLayoutId id="2147483682" r:id="rId3"/>
    <p:sldLayoutId id="2147483687" r:id="rId4"/>
    <p:sldLayoutId id="2147483693" r:id="rId5"/>
    <p:sldLayoutId id="2147483676" r:id="rId6"/>
  </p:sldLayoutIdLst>
  <p:hf sldNum="0" hdr="0" ftr="0"/>
  <p:txStyles>
    <p:titleStyle>
      <a:lvl1pPr algn="l" defTabSz="914400" rtl="0" eaLnBrk="1" latinLnBrk="0" hangingPunct="1">
        <a:lnSpc>
          <a:spcPct val="90000"/>
        </a:lnSpc>
        <a:spcBef>
          <a:spcPct val="0"/>
        </a:spcBef>
        <a:buNone/>
        <a:defRPr sz="2400" b="1" kern="1200" spc="150" baseline="0">
          <a:solidFill>
            <a:schemeClr val="accent1"/>
          </a:solidFill>
          <a:latin typeface="Microsoft YaHei UI" panose="020B0503020204020204" pitchFamily="34" charset="-122"/>
          <a:ea typeface="Microsoft YaHei UI" panose="020B0503020204020204" pitchFamily="34" charset="-122"/>
          <a:cs typeface="+mj-cs"/>
        </a:defRPr>
      </a:lvl1pPr>
    </p:titleStyle>
    <p:body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占位符 12" descr="花的特写">
            <a:extLst>
              <a:ext uri="{FF2B5EF4-FFF2-40B4-BE49-F238E27FC236}">
                <a16:creationId xmlns:a16="http://schemas.microsoft.com/office/drawing/2014/main" id="{5A8C014E-25AF-4B1A-85C4-1B34CBEC7EE8}"/>
              </a:ext>
            </a:extLst>
          </p:cNvPr>
          <p:cNvPicPr>
            <a:picLocks noGrp="1" noChangeAspect="1"/>
          </p:cNvPicPr>
          <p:nvPr>
            <p:ph type="pic" sz="quarter" idx="14"/>
          </p:nvPr>
        </p:nvPicPr>
        <p:blipFill>
          <a:blip r:embed="rId3">
            <a:alphaModFix amt="35000"/>
            <a:duotone>
              <a:schemeClr val="accent1">
                <a:shade val="45000"/>
                <a:satMod val="135000"/>
              </a:schemeClr>
              <a:prstClr val="white"/>
            </a:duotone>
            <a:extLst>
              <a:ext uri="{28A0092B-C50C-407E-A947-70E740481C1C}">
                <a14:useLocalDpi xmlns:a14="http://schemas.microsoft.com/office/drawing/2010/main"/>
              </a:ext>
            </a:extLst>
          </a:blip>
          <a:srcRect/>
          <a:stretch>
            <a:fillRect/>
          </a:stretch>
        </p:blipFill>
        <p:spPr>
          <a:xfrm>
            <a:off x="179446" y="491331"/>
            <a:ext cx="11368087" cy="5875337"/>
          </a:xfrm>
          <a:solidFill>
            <a:schemeClr val="accent1">
              <a:lumMod val="60000"/>
              <a:lumOff val="40000"/>
            </a:schemeClr>
          </a:solidFill>
        </p:spPr>
      </p:pic>
      <p:sp>
        <p:nvSpPr>
          <p:cNvPr id="4" name="标题 3">
            <a:extLst>
              <a:ext uri="{FF2B5EF4-FFF2-40B4-BE49-F238E27FC236}">
                <a16:creationId xmlns:a16="http://schemas.microsoft.com/office/drawing/2014/main" id="{4A2D73A5-4430-0F47-84CE-C3324CEBA797}"/>
              </a:ext>
            </a:extLst>
          </p:cNvPr>
          <p:cNvSpPr>
            <a:spLocks noGrp="1"/>
          </p:cNvSpPr>
          <p:nvPr>
            <p:ph type="ctrTitle"/>
          </p:nvPr>
        </p:nvSpPr>
        <p:spPr>
          <a:xfrm>
            <a:off x="414338" y="2552298"/>
            <a:ext cx="11066662" cy="1220477"/>
          </a:xfrm>
        </p:spPr>
        <p:txBody>
          <a:bodyPr rtlCol="0">
            <a:normAutofit/>
          </a:bodyPr>
          <a:lstStyle/>
          <a:p>
            <a:r>
              <a:rPr lang="en-US" altLang="zh-CN" dirty="0"/>
              <a:t>23 | </a:t>
            </a:r>
            <a:r>
              <a:rPr lang="zh-CN" altLang="en-US" dirty="0"/>
              <a:t>物理内存管理（上）</a:t>
            </a:r>
          </a:p>
        </p:txBody>
      </p:sp>
      <p:sp>
        <p:nvSpPr>
          <p:cNvPr id="5" name="副标题 4">
            <a:extLst>
              <a:ext uri="{FF2B5EF4-FFF2-40B4-BE49-F238E27FC236}">
                <a16:creationId xmlns:a16="http://schemas.microsoft.com/office/drawing/2014/main" id="{9107CE13-DFD5-424B-B4BF-ADF75F3976E0}"/>
              </a:ext>
            </a:extLst>
          </p:cNvPr>
          <p:cNvSpPr>
            <a:spLocks noGrp="1"/>
          </p:cNvSpPr>
          <p:nvPr>
            <p:ph type="subTitle" idx="1"/>
          </p:nvPr>
        </p:nvSpPr>
        <p:spPr/>
        <p:txBody>
          <a:bodyPr rtlCol="0"/>
          <a:lstStyle/>
          <a:p>
            <a:r>
              <a:rPr lang="zh-CN" altLang="en-US" dirty="0"/>
              <a:t>会议室管理员如何分配会议室？</a:t>
            </a:r>
          </a:p>
        </p:txBody>
      </p:sp>
    </p:spTree>
    <p:extLst>
      <p:ext uri="{BB962C8B-B14F-4D97-AF65-F5344CB8AC3E}">
        <p14:creationId xmlns:p14="http://schemas.microsoft.com/office/powerpoint/2010/main" val="2221651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每一个节点分成一个个区域 </a:t>
            </a:r>
            <a:r>
              <a:rPr lang="en-US" altLang="zh-CN" dirty="0"/>
              <a:t>zone</a:t>
            </a:r>
            <a:r>
              <a:rPr lang="zh-CN" altLang="en-US" dirty="0"/>
              <a:t>，放在数组 </a:t>
            </a:r>
            <a:r>
              <a:rPr lang="en-US" altLang="zh-CN" dirty="0" err="1"/>
              <a:t>node_zones</a:t>
            </a:r>
            <a:r>
              <a:rPr lang="en-US" altLang="zh-CN" dirty="0"/>
              <a:t> </a:t>
            </a:r>
            <a:r>
              <a:rPr lang="zh-CN" altLang="en-US" dirty="0"/>
              <a:t>里面。这个数组的大小为 </a:t>
            </a:r>
            <a:r>
              <a:rPr lang="en-US" altLang="zh-CN" dirty="0"/>
              <a:t>MAX_NR_ZONES</a:t>
            </a:r>
            <a:r>
              <a:rPr lang="zh-CN" altLang="en-US" dirty="0"/>
              <a:t>。我们来看区域的定义。</a:t>
            </a:r>
            <a:endParaRPr lang="en-US" altLang="zh-CN" dirty="0"/>
          </a:p>
          <a:p>
            <a:r>
              <a:rPr lang="en-US" altLang="zh-CN" b="1" dirty="0">
                <a:solidFill>
                  <a:srgbClr val="8C68C0"/>
                </a:solidFill>
              </a:rPr>
              <a:t>ZONE_DMA </a:t>
            </a:r>
            <a:r>
              <a:rPr lang="zh-CN" altLang="en-US" b="1" dirty="0">
                <a:solidFill>
                  <a:srgbClr val="8C68C0"/>
                </a:solidFill>
              </a:rPr>
              <a:t>是指可用于作 </a:t>
            </a:r>
            <a:r>
              <a:rPr lang="en-US" altLang="zh-CN" b="1" dirty="0">
                <a:solidFill>
                  <a:srgbClr val="8C68C0"/>
                </a:solidFill>
              </a:rPr>
              <a:t>DMA</a:t>
            </a:r>
            <a:r>
              <a:rPr lang="zh-CN" altLang="en-US" b="1" dirty="0">
                <a:solidFill>
                  <a:srgbClr val="8C68C0"/>
                </a:solidFill>
              </a:rPr>
              <a:t>（</a:t>
            </a:r>
            <a:r>
              <a:rPr lang="en-US" altLang="zh-CN" b="1" dirty="0">
                <a:solidFill>
                  <a:srgbClr val="8C68C0"/>
                </a:solidFill>
              </a:rPr>
              <a:t>Direct Memory Access</a:t>
            </a:r>
            <a:r>
              <a:rPr lang="zh-CN" altLang="en-US" b="1" dirty="0">
                <a:solidFill>
                  <a:srgbClr val="8C68C0"/>
                </a:solidFill>
              </a:rPr>
              <a:t>，直接内存存取）的内存</a:t>
            </a:r>
            <a:r>
              <a:rPr lang="zh-CN" altLang="en-US" dirty="0"/>
              <a:t>。</a:t>
            </a:r>
            <a:r>
              <a:rPr lang="en-US" altLang="zh-CN" dirty="0"/>
              <a:t>DMA </a:t>
            </a:r>
            <a:r>
              <a:rPr lang="zh-CN" altLang="en-US" dirty="0"/>
              <a:t>是这样一种机制：要把外设的数据读入内存或把内存的数据传送到外设，原来都要通过 </a:t>
            </a:r>
            <a:r>
              <a:rPr lang="en-US" altLang="zh-CN" dirty="0"/>
              <a:t>CPU </a:t>
            </a:r>
            <a:r>
              <a:rPr lang="zh-CN" altLang="en-US" dirty="0"/>
              <a:t>控制完成，但是这会占用 </a:t>
            </a:r>
            <a:r>
              <a:rPr lang="en-US" altLang="zh-CN" dirty="0"/>
              <a:t>CPU</a:t>
            </a:r>
            <a:r>
              <a:rPr lang="zh-CN" altLang="en-US" dirty="0"/>
              <a:t>，影响 </a:t>
            </a:r>
            <a:r>
              <a:rPr lang="en-US" altLang="zh-CN" dirty="0"/>
              <a:t>CPU </a:t>
            </a:r>
            <a:r>
              <a:rPr lang="zh-CN" altLang="en-US" dirty="0"/>
              <a:t>处理其他事情，所以有了 </a:t>
            </a:r>
            <a:r>
              <a:rPr lang="en-US" altLang="zh-CN" dirty="0"/>
              <a:t>DMA </a:t>
            </a:r>
            <a:r>
              <a:rPr lang="zh-CN" altLang="en-US" dirty="0"/>
              <a:t>模式。</a:t>
            </a:r>
            <a:r>
              <a:rPr lang="en-US" altLang="zh-CN" dirty="0"/>
              <a:t>CPU </a:t>
            </a:r>
            <a:r>
              <a:rPr lang="zh-CN" altLang="en-US" dirty="0"/>
              <a:t>只需向 </a:t>
            </a:r>
            <a:r>
              <a:rPr lang="en-US" altLang="zh-CN" dirty="0"/>
              <a:t>DMA </a:t>
            </a:r>
            <a:r>
              <a:rPr lang="zh-CN" altLang="en-US" dirty="0"/>
              <a:t>控制器下达指令，让 </a:t>
            </a:r>
            <a:r>
              <a:rPr lang="en-US" altLang="zh-CN" dirty="0"/>
              <a:t>DMA </a:t>
            </a:r>
            <a:r>
              <a:rPr lang="zh-CN" altLang="en-US" dirty="0"/>
              <a:t>控制器来处理数据的传送，数据传送完毕再把信息反馈给 </a:t>
            </a:r>
            <a:r>
              <a:rPr lang="en-US" altLang="zh-CN" dirty="0"/>
              <a:t>CPU</a:t>
            </a:r>
            <a:r>
              <a:rPr lang="zh-CN" altLang="en-US" dirty="0"/>
              <a:t>，这样就可以解放 </a:t>
            </a:r>
            <a:r>
              <a:rPr lang="en-US" altLang="zh-CN" dirty="0"/>
              <a:t>CPU</a:t>
            </a:r>
            <a:r>
              <a:rPr lang="zh-CN" altLang="en-US" dirty="0"/>
              <a:t>。</a:t>
            </a:r>
            <a:endParaRPr lang="en-US" altLang="zh-CN" dirty="0"/>
          </a:p>
          <a:p>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节点</a:t>
            </a:r>
            <a:endParaRPr lang="zh-cn" dirty="0"/>
          </a:p>
        </p:txBody>
      </p:sp>
    </p:spTree>
    <p:extLst>
      <p:ext uri="{BB962C8B-B14F-4D97-AF65-F5344CB8AC3E}">
        <p14:creationId xmlns:p14="http://schemas.microsoft.com/office/powerpoint/2010/main" val="35674151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zh-CN" altLang="en-US" dirty="0"/>
              <a:t>对于 </a:t>
            </a:r>
            <a:r>
              <a:rPr lang="en-US" altLang="zh-CN" dirty="0"/>
              <a:t>64 </a:t>
            </a:r>
            <a:r>
              <a:rPr lang="zh-CN" altLang="en-US" dirty="0"/>
              <a:t>位系统，有两个 </a:t>
            </a:r>
            <a:r>
              <a:rPr lang="en-US" altLang="zh-CN" dirty="0"/>
              <a:t>DMA </a:t>
            </a:r>
            <a:r>
              <a:rPr lang="zh-CN" altLang="en-US" dirty="0"/>
              <a:t>区域。除了上面说的 </a:t>
            </a:r>
            <a:r>
              <a:rPr lang="en-US" altLang="zh-CN" dirty="0"/>
              <a:t>ZONE_DMA</a:t>
            </a:r>
            <a:r>
              <a:rPr lang="zh-CN" altLang="en-US" dirty="0"/>
              <a:t>，还有 </a:t>
            </a:r>
            <a:r>
              <a:rPr lang="en-US" altLang="zh-CN" dirty="0"/>
              <a:t>ZONE_DMA32</a:t>
            </a:r>
            <a:r>
              <a:rPr lang="zh-CN" altLang="en-US" dirty="0"/>
              <a:t>。</a:t>
            </a:r>
            <a:endParaRPr lang="en-US" altLang="zh-CN" dirty="0"/>
          </a:p>
          <a:p>
            <a:r>
              <a:rPr lang="zh-CN" altLang="en-US" dirty="0"/>
              <a:t>在这里你大概理解 </a:t>
            </a:r>
            <a:r>
              <a:rPr lang="en-US" altLang="zh-CN" dirty="0"/>
              <a:t>DMA </a:t>
            </a:r>
            <a:r>
              <a:rPr lang="zh-CN" altLang="en-US" dirty="0"/>
              <a:t>的原理就可以，不必纠结，我们后面会讲 </a:t>
            </a:r>
            <a:r>
              <a:rPr lang="en-US" altLang="zh-CN" dirty="0"/>
              <a:t>DMA </a:t>
            </a:r>
            <a:r>
              <a:rPr lang="zh-CN" altLang="en-US" dirty="0"/>
              <a:t>的机制。</a:t>
            </a:r>
            <a:r>
              <a:rPr lang="en-US" altLang="zh-CN" b="1" dirty="0">
                <a:solidFill>
                  <a:srgbClr val="8C68C0"/>
                </a:solidFill>
              </a:rPr>
              <a:t>ZONE_NORMAL </a:t>
            </a:r>
            <a:r>
              <a:rPr lang="zh-CN" altLang="en-US" b="1" dirty="0">
                <a:solidFill>
                  <a:srgbClr val="8C68C0"/>
                </a:solidFill>
              </a:rPr>
              <a:t>是直接映射区</a:t>
            </a:r>
            <a:r>
              <a:rPr lang="zh-CN" altLang="en-US" dirty="0"/>
              <a:t>，就是上一节讲的，</a:t>
            </a:r>
            <a:r>
              <a:rPr lang="zh-CN" altLang="en-US" b="1" dirty="0">
                <a:solidFill>
                  <a:srgbClr val="8C68C0"/>
                </a:solidFill>
              </a:rPr>
              <a:t>从物理内存到虚拟内存的内核区域</a:t>
            </a:r>
            <a:r>
              <a:rPr lang="zh-CN" altLang="en-US" dirty="0"/>
              <a:t>，通过加上一个常量直接映射</a:t>
            </a:r>
            <a:endParaRPr lang="en-US" altLang="zh-CN" dirty="0"/>
          </a:p>
          <a:p>
            <a:r>
              <a:rPr lang="en-US" altLang="zh-CN" dirty="0"/>
              <a:t>ZONE_HIGHMEM </a:t>
            </a:r>
            <a:r>
              <a:rPr lang="zh-CN" altLang="en-US" dirty="0"/>
              <a:t>是</a:t>
            </a:r>
            <a:r>
              <a:rPr lang="zh-CN" altLang="en-US" b="1" dirty="0">
                <a:solidFill>
                  <a:srgbClr val="8C68C0"/>
                </a:solidFill>
              </a:rPr>
              <a:t>高端内存</a:t>
            </a:r>
            <a:r>
              <a:rPr lang="zh-CN" altLang="en-US" dirty="0"/>
              <a:t>区，就是上一节讲的，对于 </a:t>
            </a:r>
            <a:r>
              <a:rPr lang="en-US" altLang="zh-CN" dirty="0"/>
              <a:t>32 </a:t>
            </a:r>
            <a:r>
              <a:rPr lang="zh-CN" altLang="en-US" dirty="0"/>
              <a:t>位系统来说超过 </a:t>
            </a:r>
            <a:r>
              <a:rPr lang="en-US" altLang="zh-CN" dirty="0"/>
              <a:t>896M </a:t>
            </a:r>
            <a:r>
              <a:rPr lang="zh-CN" altLang="en-US" dirty="0"/>
              <a:t>的地方，对于 </a:t>
            </a:r>
            <a:r>
              <a:rPr lang="en-US" altLang="zh-CN" dirty="0"/>
              <a:t>64 </a:t>
            </a:r>
            <a:r>
              <a:rPr lang="zh-CN" altLang="en-US" dirty="0"/>
              <a:t>位没必要有的一段区域。</a:t>
            </a:r>
            <a:r>
              <a:rPr lang="en-US" altLang="zh-CN" dirty="0"/>
              <a:t>ZONE_MOVABLE </a:t>
            </a:r>
            <a:r>
              <a:rPr lang="zh-CN" altLang="en-US" dirty="0"/>
              <a:t>是可移动区域，</a:t>
            </a:r>
            <a:r>
              <a:rPr lang="zh-CN" altLang="en-US" b="1" dirty="0">
                <a:solidFill>
                  <a:srgbClr val="8C68C0"/>
                </a:solidFill>
              </a:rPr>
              <a:t>通过将物理内存划分为可移动分配区域和不可移动分配区域来避免内存碎片</a:t>
            </a:r>
            <a:r>
              <a:rPr lang="zh-CN" altLang="en-US" dirty="0"/>
              <a:t>。</a:t>
            </a:r>
            <a:endParaRPr lang="en-US" altLang="zh-CN" dirty="0"/>
          </a:p>
          <a:p>
            <a:r>
              <a:rPr lang="zh-CN" altLang="en-US" dirty="0"/>
              <a:t>这里你需要注意一下，我们刚才对于区域的划分，都是针对物理内存的。</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节点</a:t>
            </a:r>
            <a:endParaRPr lang="zh-cn" dirty="0"/>
          </a:p>
        </p:txBody>
      </p:sp>
    </p:spTree>
    <p:extLst>
      <p:ext uri="{BB962C8B-B14F-4D97-AF65-F5344CB8AC3E}">
        <p14:creationId xmlns:p14="http://schemas.microsoft.com/office/powerpoint/2010/main" val="24477385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en-US" altLang="zh-CN" dirty="0" err="1"/>
              <a:t>nr_zones</a:t>
            </a:r>
            <a:r>
              <a:rPr lang="en-US" altLang="zh-CN" dirty="0"/>
              <a:t> </a:t>
            </a:r>
            <a:r>
              <a:rPr lang="zh-CN" altLang="en-US" dirty="0"/>
              <a:t>表示当前节点的区域的数量。</a:t>
            </a:r>
            <a:r>
              <a:rPr lang="en-US" altLang="zh-CN" dirty="0" err="1"/>
              <a:t>node_zonelists</a:t>
            </a:r>
            <a:r>
              <a:rPr lang="en-US" altLang="zh-CN" dirty="0"/>
              <a:t> </a:t>
            </a:r>
            <a:r>
              <a:rPr lang="zh-CN" altLang="en-US" dirty="0"/>
              <a:t>是备用节点和它的内存区域的情况。</a:t>
            </a:r>
            <a:endParaRPr lang="en-US" altLang="zh-CN" dirty="0"/>
          </a:p>
          <a:p>
            <a:r>
              <a:rPr lang="zh-CN" altLang="en-US" dirty="0"/>
              <a:t>前面讲 </a:t>
            </a:r>
            <a:r>
              <a:rPr lang="en-US" altLang="zh-CN" dirty="0"/>
              <a:t>NUMA </a:t>
            </a:r>
            <a:r>
              <a:rPr lang="zh-CN" altLang="en-US" dirty="0"/>
              <a:t>的时候，我们讲了 </a:t>
            </a:r>
            <a:r>
              <a:rPr lang="en-US" altLang="zh-CN" dirty="0"/>
              <a:t>CPU </a:t>
            </a:r>
            <a:r>
              <a:rPr lang="zh-CN" altLang="en-US" dirty="0"/>
              <a:t>访问内存，本节点速度最快，但是如果本节点内存不够怎么办，还是需要去其他节点进行分配。毕竟，就算在备用节点里面选择，慢了点也比没有强。</a:t>
            </a:r>
            <a:endParaRPr lang="en-US" altLang="zh-CN" dirty="0"/>
          </a:p>
          <a:p>
            <a:r>
              <a:rPr lang="zh-CN" altLang="en-US" dirty="0"/>
              <a:t>既然整个内存被分成了多个节点，那 </a:t>
            </a:r>
            <a:r>
              <a:rPr lang="en-US" altLang="zh-CN" dirty="0" err="1"/>
              <a:t>pglist_data</a:t>
            </a:r>
            <a:r>
              <a:rPr lang="en-US" altLang="zh-CN" dirty="0"/>
              <a:t> </a:t>
            </a:r>
            <a:r>
              <a:rPr lang="zh-CN" altLang="en-US" dirty="0"/>
              <a:t>应该放在一个数组里面。每个节点一项，就像下面代码里面一样：</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节点</a:t>
            </a:r>
            <a:endParaRPr lang="zh-cn" dirty="0"/>
          </a:p>
        </p:txBody>
      </p:sp>
    </p:spTree>
    <p:extLst>
      <p:ext uri="{BB962C8B-B14F-4D97-AF65-F5344CB8AC3E}">
        <p14:creationId xmlns:p14="http://schemas.microsoft.com/office/powerpoint/2010/main" val="217236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zh-CN" altLang="en-US" dirty="0"/>
              <a:t>到这里，我们把</a:t>
            </a:r>
            <a:r>
              <a:rPr lang="zh-CN" altLang="en-US" b="1" dirty="0">
                <a:solidFill>
                  <a:srgbClr val="8C68C0"/>
                </a:solidFill>
              </a:rPr>
              <a:t>内存分成了节点，把节点分成了区域</a:t>
            </a:r>
            <a:r>
              <a:rPr lang="zh-CN" altLang="en-US" dirty="0"/>
              <a:t>。接下来我们来看，</a:t>
            </a:r>
            <a:r>
              <a:rPr lang="zh-CN" altLang="en-US" b="1" dirty="0">
                <a:solidFill>
                  <a:srgbClr val="8C68C0"/>
                </a:solidFill>
              </a:rPr>
              <a:t>一个区域里面是如何组织</a:t>
            </a:r>
            <a:r>
              <a:rPr lang="zh-CN" altLang="en-US" dirty="0"/>
              <a:t>的。表示区域的数据结构 </a:t>
            </a:r>
            <a:r>
              <a:rPr lang="en-US" altLang="zh-CN" dirty="0"/>
              <a:t>zone </a:t>
            </a:r>
            <a:r>
              <a:rPr lang="zh-CN" altLang="en-US" dirty="0"/>
              <a:t>的定义如下：</a:t>
            </a:r>
            <a:endParaRPr lang="en-US" altLang="zh-CN" dirty="0"/>
          </a:p>
          <a:p>
            <a:r>
              <a:rPr lang="zh-CN" altLang="en-US" dirty="0"/>
              <a:t>在一个 </a:t>
            </a:r>
            <a:r>
              <a:rPr lang="en-US" altLang="zh-CN" dirty="0"/>
              <a:t>zone </a:t>
            </a:r>
            <a:r>
              <a:rPr lang="zh-CN" altLang="en-US" dirty="0"/>
              <a:t>里面，</a:t>
            </a:r>
            <a:r>
              <a:rPr lang="en-US" altLang="zh-CN" dirty="0" err="1"/>
              <a:t>zone_start_pfn</a:t>
            </a:r>
            <a:r>
              <a:rPr lang="en-US" altLang="zh-CN" dirty="0"/>
              <a:t> </a:t>
            </a:r>
            <a:r>
              <a:rPr lang="zh-CN" altLang="en-US" dirty="0"/>
              <a:t>表示属于这个 </a:t>
            </a:r>
            <a:r>
              <a:rPr lang="en-US" altLang="zh-CN" dirty="0"/>
              <a:t>zone </a:t>
            </a:r>
            <a:r>
              <a:rPr lang="zh-CN" altLang="en-US" dirty="0"/>
              <a:t>的第一个页。如果我们仔细看代码的注释，可以看到，</a:t>
            </a:r>
            <a:r>
              <a:rPr lang="en-US" altLang="zh-CN" dirty="0" err="1"/>
              <a:t>spanned_pages</a:t>
            </a:r>
            <a:r>
              <a:rPr lang="en-US" altLang="zh-CN" dirty="0"/>
              <a:t> = </a:t>
            </a:r>
            <a:r>
              <a:rPr lang="en-US" altLang="zh-CN" dirty="0" err="1"/>
              <a:t>zone_end_pfn</a:t>
            </a:r>
            <a:r>
              <a:rPr lang="en-US" altLang="zh-CN" dirty="0"/>
              <a:t> - </a:t>
            </a:r>
            <a:r>
              <a:rPr lang="en-US" altLang="zh-CN" dirty="0" err="1"/>
              <a:t>zone_start_pfn</a:t>
            </a:r>
            <a:r>
              <a:rPr lang="zh-CN" altLang="en-US" dirty="0"/>
              <a:t>，也即 </a:t>
            </a:r>
            <a:r>
              <a:rPr lang="en-US" altLang="zh-CN" dirty="0" err="1"/>
              <a:t>spanned_pages</a:t>
            </a:r>
            <a:r>
              <a:rPr lang="en-US" altLang="zh-CN" dirty="0"/>
              <a:t> </a:t>
            </a:r>
            <a:r>
              <a:rPr lang="zh-CN" altLang="en-US" dirty="0"/>
              <a:t>指的是不管中间有没有物理内存空洞，反正就是最后的页号减去起始的页号。</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区域</a:t>
            </a:r>
            <a:endParaRPr lang="zh-cn" dirty="0"/>
          </a:p>
        </p:txBody>
      </p:sp>
    </p:spTree>
    <p:extLst>
      <p:ext uri="{BB962C8B-B14F-4D97-AF65-F5344CB8AC3E}">
        <p14:creationId xmlns:p14="http://schemas.microsoft.com/office/powerpoint/2010/main" val="335516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en-US" altLang="zh-CN" dirty="0" err="1"/>
              <a:t>per_cpu_pageset</a:t>
            </a:r>
            <a:r>
              <a:rPr lang="en-US" altLang="zh-CN" dirty="0"/>
              <a:t> </a:t>
            </a:r>
            <a:r>
              <a:rPr lang="zh-CN" altLang="en-US" dirty="0"/>
              <a:t>用于区分冷热页。什么叫冷热页呢？咱们讲 </a:t>
            </a:r>
            <a:r>
              <a:rPr lang="en-US" altLang="zh-CN" dirty="0"/>
              <a:t>x86 </a:t>
            </a:r>
            <a:r>
              <a:rPr lang="zh-CN" altLang="en-US" dirty="0"/>
              <a:t>体系结构的时候讲过，为了让 </a:t>
            </a:r>
            <a:r>
              <a:rPr lang="en-US" altLang="zh-CN" dirty="0"/>
              <a:t>CPU </a:t>
            </a:r>
            <a:r>
              <a:rPr lang="zh-CN" altLang="en-US" dirty="0"/>
              <a:t>快速访问段描述符，在 </a:t>
            </a:r>
            <a:r>
              <a:rPr lang="en-US" altLang="zh-CN" dirty="0"/>
              <a:t>CPU </a:t>
            </a:r>
            <a:r>
              <a:rPr lang="zh-CN" altLang="en-US" dirty="0"/>
              <a:t>里面有段描述符缓存。</a:t>
            </a:r>
            <a:r>
              <a:rPr lang="en-US" altLang="zh-CN" dirty="0"/>
              <a:t>CPU </a:t>
            </a:r>
            <a:r>
              <a:rPr lang="zh-CN" altLang="en-US" dirty="0"/>
              <a:t>访问这个缓存的速度比内存快得多。同样对于页面来讲，也是这样的。</a:t>
            </a:r>
            <a:endParaRPr lang="en-US" altLang="zh-CN" dirty="0"/>
          </a:p>
          <a:p>
            <a:r>
              <a:rPr lang="zh-CN" altLang="en-US" dirty="0"/>
              <a:t>如果一个页被加载到 </a:t>
            </a:r>
            <a:r>
              <a:rPr lang="en-US" altLang="zh-CN" dirty="0"/>
              <a:t>CPU </a:t>
            </a:r>
            <a:r>
              <a:rPr lang="zh-CN" altLang="en-US" dirty="0"/>
              <a:t>高速缓存里面，这就是一个热页（</a:t>
            </a:r>
            <a:r>
              <a:rPr lang="en-US" altLang="zh-CN" dirty="0"/>
              <a:t>Hot Page</a:t>
            </a:r>
            <a:r>
              <a:rPr lang="zh-CN" altLang="en-US" dirty="0"/>
              <a:t>），</a:t>
            </a:r>
            <a:r>
              <a:rPr lang="en-US" altLang="zh-CN" dirty="0"/>
              <a:t>CPU </a:t>
            </a:r>
            <a:r>
              <a:rPr lang="zh-CN" altLang="en-US" dirty="0"/>
              <a:t>读起来速度会快很多</a:t>
            </a:r>
            <a:endParaRPr lang="en-US" altLang="zh-CN" dirty="0"/>
          </a:p>
          <a:p>
            <a:r>
              <a:rPr lang="zh-CN" altLang="en-US" dirty="0"/>
              <a:t>如果没有就是冷页（</a:t>
            </a:r>
            <a:r>
              <a:rPr lang="en-US" altLang="zh-CN" dirty="0"/>
              <a:t>Cold Page</a:t>
            </a:r>
            <a:r>
              <a:rPr lang="zh-CN" altLang="en-US" dirty="0"/>
              <a:t>）</a:t>
            </a:r>
            <a:endParaRPr lang="en-US" altLang="zh-CN" dirty="0"/>
          </a:p>
          <a:p>
            <a:r>
              <a:rPr lang="zh-CN" altLang="en-US" dirty="0"/>
              <a:t>由于每个 </a:t>
            </a:r>
            <a:r>
              <a:rPr lang="en-US" altLang="zh-CN" dirty="0"/>
              <a:t>CPU </a:t>
            </a:r>
            <a:r>
              <a:rPr lang="zh-CN" altLang="en-US" dirty="0"/>
              <a:t>都有自己的高速缓存，因而 </a:t>
            </a:r>
            <a:r>
              <a:rPr lang="en-US" altLang="zh-CN" dirty="0" err="1"/>
              <a:t>per_cpu_pageset</a:t>
            </a:r>
            <a:r>
              <a:rPr lang="en-US" altLang="zh-CN" dirty="0"/>
              <a:t> </a:t>
            </a:r>
            <a:r>
              <a:rPr lang="zh-CN" altLang="en-US" dirty="0"/>
              <a:t>也是每个 </a:t>
            </a:r>
            <a:r>
              <a:rPr lang="en-US" altLang="zh-CN" dirty="0"/>
              <a:t>CPU </a:t>
            </a:r>
            <a:r>
              <a:rPr lang="zh-CN" altLang="en-US" dirty="0"/>
              <a:t>一个。</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区域</a:t>
            </a:r>
            <a:endParaRPr lang="zh-cn" dirty="0"/>
          </a:p>
        </p:txBody>
      </p:sp>
    </p:spTree>
    <p:extLst>
      <p:ext uri="{BB962C8B-B14F-4D97-AF65-F5344CB8AC3E}">
        <p14:creationId xmlns:p14="http://schemas.microsoft.com/office/powerpoint/2010/main" val="2393503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zh-CN" altLang="en-US" dirty="0"/>
              <a:t>了解了区域 </a:t>
            </a:r>
            <a:r>
              <a:rPr lang="en-US" altLang="zh-CN" dirty="0"/>
              <a:t>zone</a:t>
            </a:r>
            <a:r>
              <a:rPr lang="zh-CN" altLang="en-US" dirty="0"/>
              <a:t>，接下来我们就到了</a:t>
            </a:r>
            <a:r>
              <a:rPr lang="zh-CN" altLang="en-US" b="1" dirty="0">
                <a:solidFill>
                  <a:srgbClr val="8C68C0"/>
                </a:solidFill>
              </a:rPr>
              <a:t>组成物理内存的基本单位，页的数据结构 </a:t>
            </a:r>
            <a:r>
              <a:rPr lang="en-US" altLang="zh-CN" b="1" dirty="0">
                <a:solidFill>
                  <a:srgbClr val="8C68C0"/>
                </a:solidFill>
              </a:rPr>
              <a:t>struct page</a:t>
            </a:r>
            <a:r>
              <a:rPr lang="zh-CN" altLang="en-US" dirty="0"/>
              <a:t>。这是一个特别复杂的结构，里面有很多的 </a:t>
            </a:r>
            <a:r>
              <a:rPr lang="en-US" altLang="zh-CN" dirty="0"/>
              <a:t>union</a:t>
            </a:r>
            <a:r>
              <a:rPr lang="zh-CN" altLang="en-US" dirty="0"/>
              <a:t>，</a:t>
            </a:r>
            <a:endParaRPr lang="en-US" altLang="zh-CN" dirty="0"/>
          </a:p>
          <a:p>
            <a:r>
              <a:rPr lang="en-US" altLang="zh-CN" b="1" dirty="0">
                <a:solidFill>
                  <a:srgbClr val="8C68C0"/>
                </a:solidFill>
              </a:rPr>
              <a:t>union </a:t>
            </a:r>
            <a:r>
              <a:rPr lang="zh-CN" altLang="en-US" b="1" dirty="0">
                <a:solidFill>
                  <a:srgbClr val="8C68C0"/>
                </a:solidFill>
              </a:rPr>
              <a:t>结构</a:t>
            </a:r>
            <a:r>
              <a:rPr lang="zh-CN" altLang="en-US" dirty="0"/>
              <a:t>是在 </a:t>
            </a:r>
            <a:r>
              <a:rPr lang="en-US" altLang="zh-CN" dirty="0"/>
              <a:t>C </a:t>
            </a:r>
            <a:r>
              <a:rPr lang="zh-CN" altLang="en-US" dirty="0"/>
              <a:t>语言中被用于同一块内存根据情况保存不同类型数据的一种方式。</a:t>
            </a:r>
            <a:endParaRPr lang="en-US" altLang="zh-CN" dirty="0"/>
          </a:p>
          <a:p>
            <a:r>
              <a:rPr lang="zh-CN" altLang="en-US" dirty="0"/>
              <a:t>这里之所以用了 </a:t>
            </a:r>
            <a:r>
              <a:rPr lang="en-US" altLang="zh-CN" dirty="0"/>
              <a:t>union</a:t>
            </a:r>
            <a:r>
              <a:rPr lang="zh-CN" altLang="en-US" dirty="0"/>
              <a:t>，是</a:t>
            </a:r>
            <a:r>
              <a:rPr lang="zh-CN" altLang="en-US" b="1" dirty="0">
                <a:solidFill>
                  <a:srgbClr val="8C68C0"/>
                </a:solidFill>
              </a:rPr>
              <a:t>因为一个物理页面使用模式有多种</a:t>
            </a:r>
            <a:r>
              <a:rPr lang="zh-CN" altLang="en-US" dirty="0"/>
              <a:t>。第一种模式，要用就用一整页。这一整页的内存，或者直接和虚拟地址空间建立映射关系，我们把这种称为匿名页（</a:t>
            </a:r>
            <a:r>
              <a:rPr lang="en-US" altLang="zh-CN" dirty="0"/>
              <a:t>Anonymous Page</a:t>
            </a:r>
            <a:r>
              <a:rPr lang="zh-CN" altLang="en-US" dirty="0"/>
              <a:t>）。</a:t>
            </a:r>
            <a:endParaRPr lang="en-US" altLang="zh-CN" dirty="0"/>
          </a:p>
          <a:p>
            <a:r>
              <a:rPr lang="zh-CN" altLang="en-US" dirty="0"/>
              <a:t>或者用于关联一个文件，然后再和虚拟地址空间建立映射关系，这样的文件，我们称为内存映射文件（</a:t>
            </a:r>
            <a:r>
              <a:rPr lang="en-US" altLang="zh-CN" dirty="0"/>
              <a:t>Memory-mapped File</a:t>
            </a:r>
            <a:r>
              <a:rPr lang="zh-CN" altLang="en-US" dirty="0"/>
              <a:t>）。</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页</a:t>
            </a:r>
            <a:endParaRPr lang="zh-cn" dirty="0"/>
          </a:p>
        </p:txBody>
      </p:sp>
    </p:spTree>
    <p:extLst>
      <p:ext uri="{BB962C8B-B14F-4D97-AF65-F5344CB8AC3E}">
        <p14:creationId xmlns:p14="http://schemas.microsoft.com/office/powerpoint/2010/main" val="6931603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zh-CN" altLang="en-US" dirty="0"/>
              <a:t>如果某一页是这种使用模式，则会使用 </a:t>
            </a:r>
            <a:r>
              <a:rPr lang="en-US" altLang="zh-CN" dirty="0"/>
              <a:t>union </a:t>
            </a:r>
            <a:r>
              <a:rPr lang="zh-CN" altLang="en-US" dirty="0"/>
              <a:t>中的以下变量：</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页</a:t>
            </a:r>
            <a:endParaRPr lang="zh-cn" dirty="0"/>
          </a:p>
        </p:txBody>
      </p:sp>
      <p:pic>
        <p:nvPicPr>
          <p:cNvPr id="2" name="图片 1">
            <a:extLst>
              <a:ext uri="{FF2B5EF4-FFF2-40B4-BE49-F238E27FC236}">
                <a16:creationId xmlns:a16="http://schemas.microsoft.com/office/drawing/2014/main" id="{57A5970D-5828-44B0-B95A-5D6A7A6B7D00}"/>
              </a:ext>
            </a:extLst>
          </p:cNvPr>
          <p:cNvPicPr>
            <a:picLocks noChangeAspect="1"/>
          </p:cNvPicPr>
          <p:nvPr/>
        </p:nvPicPr>
        <p:blipFill>
          <a:blip r:embed="rId3"/>
          <a:stretch>
            <a:fillRect/>
          </a:stretch>
        </p:blipFill>
        <p:spPr>
          <a:xfrm>
            <a:off x="3800329" y="1838347"/>
            <a:ext cx="7795936" cy="3612193"/>
          </a:xfrm>
          <a:prstGeom prst="rect">
            <a:avLst/>
          </a:prstGeom>
        </p:spPr>
      </p:pic>
    </p:spTree>
    <p:extLst>
      <p:ext uri="{BB962C8B-B14F-4D97-AF65-F5344CB8AC3E}">
        <p14:creationId xmlns:p14="http://schemas.microsoft.com/office/powerpoint/2010/main" val="42536511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zh-CN" altLang="en-US" dirty="0"/>
              <a:t>第二种模式，</a:t>
            </a:r>
            <a:r>
              <a:rPr lang="zh-CN" altLang="en-US" b="1" dirty="0">
                <a:solidFill>
                  <a:srgbClr val="8C68C0"/>
                </a:solidFill>
              </a:rPr>
              <a:t>仅需分配小块内存</a:t>
            </a:r>
            <a:r>
              <a:rPr lang="zh-CN" altLang="en-US" dirty="0"/>
              <a:t>。有时候，我们不需要一下子分配这么多的内存，例如分配一个 </a:t>
            </a:r>
            <a:r>
              <a:rPr lang="en-US" altLang="zh-CN" dirty="0" err="1"/>
              <a:t>task_struct</a:t>
            </a:r>
            <a:r>
              <a:rPr lang="en-US" altLang="zh-CN" dirty="0"/>
              <a:t> </a:t>
            </a:r>
            <a:r>
              <a:rPr lang="zh-CN" altLang="en-US" dirty="0"/>
              <a:t>结构，只需要分配小块的内存，去存储这个进程描述结构的对象。</a:t>
            </a:r>
            <a:endParaRPr lang="en-US" altLang="zh-CN" dirty="0"/>
          </a:p>
          <a:p>
            <a:r>
              <a:rPr lang="zh-CN" altLang="en-US" dirty="0"/>
              <a:t>为了满足对这种小内存块的需要，</a:t>
            </a:r>
            <a:r>
              <a:rPr lang="en-US" altLang="zh-CN" b="1" dirty="0">
                <a:solidFill>
                  <a:srgbClr val="8C68C0"/>
                </a:solidFill>
              </a:rPr>
              <a:t>Linux </a:t>
            </a:r>
            <a:r>
              <a:rPr lang="zh-CN" altLang="en-US" b="1" dirty="0">
                <a:solidFill>
                  <a:srgbClr val="8C68C0"/>
                </a:solidFill>
              </a:rPr>
              <a:t>系统采用了一种被称为 </a:t>
            </a:r>
            <a:r>
              <a:rPr lang="en-US" altLang="zh-CN" b="1" dirty="0">
                <a:solidFill>
                  <a:srgbClr val="8C68C0"/>
                </a:solidFill>
              </a:rPr>
              <a:t>slab allocator </a:t>
            </a:r>
            <a:r>
              <a:rPr lang="zh-CN" altLang="en-US" b="1" dirty="0">
                <a:solidFill>
                  <a:srgbClr val="8C68C0"/>
                </a:solidFill>
              </a:rPr>
              <a:t>的技术，用于分配称为 </a:t>
            </a:r>
            <a:r>
              <a:rPr lang="en-US" altLang="zh-CN" b="1" dirty="0">
                <a:solidFill>
                  <a:srgbClr val="8C68C0"/>
                </a:solidFill>
              </a:rPr>
              <a:t>slab </a:t>
            </a:r>
            <a:r>
              <a:rPr lang="zh-CN" altLang="en-US" b="1" dirty="0">
                <a:solidFill>
                  <a:srgbClr val="8C68C0"/>
                </a:solidFill>
              </a:rPr>
              <a:t>的一小块内存</a:t>
            </a:r>
            <a:r>
              <a:rPr lang="zh-CN" altLang="en-US" dirty="0"/>
              <a:t>。</a:t>
            </a:r>
            <a:endParaRPr lang="en-US" altLang="zh-CN" dirty="0"/>
          </a:p>
          <a:p>
            <a:r>
              <a:rPr lang="zh-CN" altLang="en-US" dirty="0"/>
              <a:t>它的基本原理是</a:t>
            </a:r>
            <a:r>
              <a:rPr lang="zh-CN" altLang="en-US" b="1" dirty="0">
                <a:solidFill>
                  <a:srgbClr val="8C68C0"/>
                </a:solidFill>
              </a:rPr>
              <a:t>从内存管理模块申请一整块页，然后划分成多个小块的存储池，用复杂的队列来维护这些小块的状态（状态包括：被分配了 </a:t>
            </a:r>
            <a:r>
              <a:rPr lang="en-US" altLang="zh-CN" b="1" dirty="0">
                <a:solidFill>
                  <a:srgbClr val="8C68C0"/>
                </a:solidFill>
              </a:rPr>
              <a:t>/ </a:t>
            </a:r>
            <a:r>
              <a:rPr lang="zh-CN" altLang="en-US" b="1" dirty="0">
                <a:solidFill>
                  <a:srgbClr val="8C68C0"/>
                </a:solidFill>
              </a:rPr>
              <a:t>被放回池子 </a:t>
            </a:r>
            <a:r>
              <a:rPr lang="en-US" altLang="zh-CN" b="1" dirty="0">
                <a:solidFill>
                  <a:srgbClr val="8C68C0"/>
                </a:solidFill>
              </a:rPr>
              <a:t>/ </a:t>
            </a:r>
            <a:r>
              <a:rPr lang="zh-CN" altLang="en-US" b="1" dirty="0">
                <a:solidFill>
                  <a:srgbClr val="8C68C0"/>
                </a:solidFill>
              </a:rPr>
              <a:t>应该被回收）</a:t>
            </a:r>
            <a:r>
              <a:rPr lang="zh-CN" altLang="en-US" dirty="0"/>
              <a:t>。</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页</a:t>
            </a:r>
            <a:endParaRPr lang="zh-cn" dirty="0"/>
          </a:p>
        </p:txBody>
      </p:sp>
    </p:spTree>
    <p:extLst>
      <p:ext uri="{BB962C8B-B14F-4D97-AF65-F5344CB8AC3E}">
        <p14:creationId xmlns:p14="http://schemas.microsoft.com/office/powerpoint/2010/main" val="25304046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zh-CN" altLang="en-US" dirty="0"/>
              <a:t>也正是因为 </a:t>
            </a:r>
            <a:r>
              <a:rPr lang="en-US" altLang="zh-CN" dirty="0"/>
              <a:t>slab allocator </a:t>
            </a:r>
            <a:r>
              <a:rPr lang="zh-CN" altLang="en-US" dirty="0"/>
              <a:t>对于队列的维护过于复杂，后来就有了</a:t>
            </a:r>
            <a:r>
              <a:rPr lang="zh-CN" altLang="en-US" b="1" dirty="0">
                <a:solidFill>
                  <a:srgbClr val="8C68C0"/>
                </a:solidFill>
              </a:rPr>
              <a:t>一种不使用队列的分配器 </a:t>
            </a:r>
            <a:r>
              <a:rPr lang="en-US" altLang="zh-CN" b="1" dirty="0" err="1">
                <a:solidFill>
                  <a:srgbClr val="8C68C0"/>
                </a:solidFill>
              </a:rPr>
              <a:t>slub</a:t>
            </a:r>
            <a:r>
              <a:rPr lang="en-US" altLang="zh-CN" b="1" dirty="0">
                <a:solidFill>
                  <a:srgbClr val="8C68C0"/>
                </a:solidFill>
              </a:rPr>
              <a:t> allocator</a:t>
            </a:r>
            <a:r>
              <a:rPr lang="zh-CN" altLang="en-US" dirty="0"/>
              <a:t>，后面我们会解析这个分配器。但是你会发现，它里面还是用了很多 </a:t>
            </a:r>
            <a:r>
              <a:rPr lang="en-US" altLang="zh-CN" dirty="0"/>
              <a:t>slab </a:t>
            </a:r>
            <a:r>
              <a:rPr lang="zh-CN" altLang="en-US" dirty="0"/>
              <a:t>的字眼，因为它保留了 </a:t>
            </a:r>
            <a:r>
              <a:rPr lang="en-US" altLang="zh-CN" dirty="0"/>
              <a:t>slab </a:t>
            </a:r>
            <a:r>
              <a:rPr lang="zh-CN" altLang="en-US" dirty="0"/>
              <a:t>的用户接口，可以看成 </a:t>
            </a:r>
            <a:r>
              <a:rPr lang="en-US" altLang="zh-CN" dirty="0"/>
              <a:t>slab allocator </a:t>
            </a:r>
            <a:r>
              <a:rPr lang="zh-CN" altLang="en-US" dirty="0"/>
              <a:t>的另一种实现。还有一种小块内存的分配器称为 </a:t>
            </a:r>
            <a:r>
              <a:rPr lang="en-US" altLang="zh-CN" dirty="0"/>
              <a:t>slob</a:t>
            </a:r>
            <a:r>
              <a:rPr lang="zh-CN" altLang="en-US" dirty="0"/>
              <a:t>，非常简单，主要使用在小型的嵌入式系统。</a:t>
            </a:r>
            <a:endParaRPr lang="en-US" altLang="zh-CN" dirty="0"/>
          </a:p>
          <a:p>
            <a:endParaRPr lang="en-US" altLang="zh-CN" dirty="0"/>
          </a:p>
          <a:p>
            <a:r>
              <a:rPr lang="zh-CN" altLang="en-US" dirty="0"/>
              <a:t>如果</a:t>
            </a:r>
            <a:r>
              <a:rPr lang="zh-CN" altLang="en-US" b="1" dirty="0">
                <a:solidFill>
                  <a:srgbClr val="8C68C0"/>
                </a:solidFill>
              </a:rPr>
              <a:t>某一页是用于分割成一小块一小块的内存进行分配的使用模式</a:t>
            </a:r>
            <a:r>
              <a:rPr lang="zh-CN" altLang="en-US" dirty="0"/>
              <a:t>，则会使用 </a:t>
            </a:r>
            <a:r>
              <a:rPr lang="en-US" altLang="zh-CN" dirty="0"/>
              <a:t>union </a:t>
            </a:r>
            <a:r>
              <a:rPr lang="zh-CN" altLang="en-US" dirty="0"/>
              <a:t>中的以下变量：</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页</a:t>
            </a:r>
            <a:endParaRPr lang="zh-cn" dirty="0"/>
          </a:p>
        </p:txBody>
      </p:sp>
      <p:pic>
        <p:nvPicPr>
          <p:cNvPr id="2" name="图片 1">
            <a:extLst>
              <a:ext uri="{FF2B5EF4-FFF2-40B4-BE49-F238E27FC236}">
                <a16:creationId xmlns:a16="http://schemas.microsoft.com/office/drawing/2014/main" id="{33FE8AFF-A066-46C8-AFAB-9A468630F71C}"/>
              </a:ext>
            </a:extLst>
          </p:cNvPr>
          <p:cNvPicPr>
            <a:picLocks noChangeAspect="1"/>
          </p:cNvPicPr>
          <p:nvPr/>
        </p:nvPicPr>
        <p:blipFill>
          <a:blip r:embed="rId3"/>
          <a:stretch>
            <a:fillRect/>
          </a:stretch>
        </p:blipFill>
        <p:spPr>
          <a:xfrm>
            <a:off x="6194540" y="3973530"/>
            <a:ext cx="5997460" cy="1600339"/>
          </a:xfrm>
          <a:prstGeom prst="rect">
            <a:avLst/>
          </a:prstGeom>
        </p:spPr>
      </p:pic>
    </p:spTree>
    <p:extLst>
      <p:ext uri="{BB962C8B-B14F-4D97-AF65-F5344CB8AC3E}">
        <p14:creationId xmlns:p14="http://schemas.microsoft.com/office/powerpoint/2010/main" val="1452960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zh-CN" altLang="en-US" dirty="0"/>
              <a:t>好了，前面我们讲了</a:t>
            </a:r>
            <a:r>
              <a:rPr lang="zh-CN" altLang="en-US" b="1" dirty="0">
                <a:solidFill>
                  <a:srgbClr val="8C68C0"/>
                </a:solidFill>
              </a:rPr>
              <a:t>物理内存的组织</a:t>
            </a:r>
            <a:r>
              <a:rPr lang="zh-CN" altLang="en-US" dirty="0"/>
              <a:t>，</a:t>
            </a:r>
            <a:r>
              <a:rPr lang="zh-CN" altLang="en-US" b="1" dirty="0">
                <a:solidFill>
                  <a:srgbClr val="8C68C0"/>
                </a:solidFill>
              </a:rPr>
              <a:t>从节点到区域到页到小块</a:t>
            </a:r>
            <a:r>
              <a:rPr lang="zh-CN" altLang="en-US" dirty="0"/>
              <a:t>。</a:t>
            </a:r>
            <a:endParaRPr lang="en-US" altLang="zh-CN" dirty="0"/>
          </a:p>
          <a:p>
            <a:r>
              <a:rPr lang="zh-CN" altLang="en-US" dirty="0"/>
              <a:t>接下来，我们来看</a:t>
            </a:r>
            <a:r>
              <a:rPr lang="zh-CN" altLang="en-US" b="1" dirty="0">
                <a:solidFill>
                  <a:srgbClr val="8C68C0"/>
                </a:solidFill>
              </a:rPr>
              <a:t>物理内存的分配</a:t>
            </a:r>
            <a:r>
              <a:rPr lang="zh-CN" altLang="en-US" dirty="0"/>
              <a:t>。对于要分配比较大的内存，</a:t>
            </a:r>
            <a:r>
              <a:rPr lang="zh-CN" altLang="en-US" b="1" dirty="0">
                <a:solidFill>
                  <a:srgbClr val="8C68C0"/>
                </a:solidFill>
              </a:rPr>
              <a:t>例如到分配页级别的，可以使用伙伴系统（</a:t>
            </a:r>
            <a:r>
              <a:rPr lang="en-US" altLang="zh-CN" b="1" dirty="0">
                <a:solidFill>
                  <a:srgbClr val="8C68C0"/>
                </a:solidFill>
              </a:rPr>
              <a:t>Buddy System</a:t>
            </a:r>
            <a:r>
              <a:rPr lang="zh-CN" altLang="en-US" b="1" dirty="0">
                <a:solidFill>
                  <a:srgbClr val="8C68C0"/>
                </a:solidFill>
              </a:rPr>
              <a:t>）</a:t>
            </a:r>
            <a:r>
              <a:rPr lang="zh-CN" altLang="en-US" dirty="0"/>
              <a:t>。</a:t>
            </a:r>
            <a:r>
              <a:rPr lang="en-US" altLang="zh-CN" dirty="0"/>
              <a:t>Linux </a:t>
            </a:r>
            <a:r>
              <a:rPr lang="zh-CN" altLang="en-US" dirty="0"/>
              <a:t>中的内存管理的“页”大小为 </a:t>
            </a:r>
            <a:r>
              <a:rPr lang="en-US" altLang="zh-CN" dirty="0"/>
              <a:t>4KB</a:t>
            </a:r>
            <a:r>
              <a:rPr lang="zh-CN" altLang="en-US" dirty="0"/>
              <a:t>。把所有的空闲页分组</a:t>
            </a:r>
            <a:r>
              <a:rPr lang="zh-CN" altLang="en-US" b="1" dirty="0">
                <a:solidFill>
                  <a:srgbClr val="8C68C0"/>
                </a:solidFill>
              </a:rPr>
              <a:t>为 </a:t>
            </a:r>
            <a:r>
              <a:rPr lang="en-US" altLang="zh-CN" b="1" dirty="0">
                <a:solidFill>
                  <a:srgbClr val="8C68C0"/>
                </a:solidFill>
              </a:rPr>
              <a:t>11 </a:t>
            </a:r>
            <a:r>
              <a:rPr lang="zh-CN" altLang="en-US" b="1" dirty="0">
                <a:solidFill>
                  <a:srgbClr val="8C68C0"/>
                </a:solidFill>
              </a:rPr>
              <a:t>个页块链表</a:t>
            </a:r>
            <a:r>
              <a:rPr lang="zh-CN" altLang="en-US" dirty="0"/>
              <a:t>，每个块链表分别包含很多个大小的页块，有 </a:t>
            </a:r>
            <a:r>
              <a:rPr lang="en-US" altLang="zh-CN" dirty="0"/>
              <a:t>1</a:t>
            </a:r>
            <a:r>
              <a:rPr lang="zh-CN" altLang="en-US" dirty="0"/>
              <a:t>、</a:t>
            </a:r>
            <a:r>
              <a:rPr lang="en-US" altLang="zh-CN" dirty="0"/>
              <a:t>2</a:t>
            </a:r>
            <a:r>
              <a:rPr lang="zh-CN" altLang="en-US" dirty="0"/>
              <a:t>、</a:t>
            </a:r>
            <a:r>
              <a:rPr lang="en-US" altLang="zh-CN" dirty="0"/>
              <a:t>4</a:t>
            </a:r>
            <a:r>
              <a:rPr lang="zh-CN" altLang="en-US" dirty="0"/>
              <a:t>、</a:t>
            </a:r>
            <a:r>
              <a:rPr lang="en-US" altLang="zh-CN" dirty="0"/>
              <a:t>8</a:t>
            </a:r>
            <a:r>
              <a:rPr lang="zh-CN" altLang="en-US" dirty="0"/>
              <a:t>、</a:t>
            </a:r>
            <a:r>
              <a:rPr lang="en-US" altLang="zh-CN" dirty="0"/>
              <a:t>16</a:t>
            </a:r>
            <a:r>
              <a:rPr lang="zh-CN" altLang="en-US" dirty="0"/>
              <a:t>、</a:t>
            </a:r>
            <a:r>
              <a:rPr lang="en-US" altLang="zh-CN" dirty="0"/>
              <a:t>32</a:t>
            </a:r>
            <a:r>
              <a:rPr lang="zh-CN" altLang="en-US" dirty="0"/>
              <a:t>、</a:t>
            </a:r>
            <a:r>
              <a:rPr lang="en-US" altLang="zh-CN" dirty="0"/>
              <a:t>64</a:t>
            </a:r>
            <a:r>
              <a:rPr lang="zh-CN" altLang="en-US" dirty="0"/>
              <a:t>、</a:t>
            </a:r>
            <a:r>
              <a:rPr lang="en-US" altLang="zh-CN" dirty="0"/>
              <a:t>128</a:t>
            </a:r>
            <a:r>
              <a:rPr lang="zh-CN" altLang="en-US" dirty="0"/>
              <a:t>、</a:t>
            </a:r>
            <a:r>
              <a:rPr lang="en-US" altLang="zh-CN" dirty="0"/>
              <a:t>256</a:t>
            </a:r>
            <a:r>
              <a:rPr lang="zh-CN" altLang="en-US" dirty="0"/>
              <a:t>、</a:t>
            </a:r>
            <a:r>
              <a:rPr lang="en-US" altLang="zh-CN" dirty="0"/>
              <a:t>512 </a:t>
            </a:r>
            <a:r>
              <a:rPr lang="zh-CN" altLang="en-US" dirty="0"/>
              <a:t>和 </a:t>
            </a:r>
            <a:r>
              <a:rPr lang="en-US" altLang="zh-CN" dirty="0"/>
              <a:t>1024 </a:t>
            </a:r>
            <a:r>
              <a:rPr lang="zh-CN" altLang="en-US" dirty="0"/>
              <a:t>个连续页的页块。</a:t>
            </a:r>
            <a:endParaRPr lang="en-US" altLang="zh-CN" dirty="0"/>
          </a:p>
          <a:p>
            <a:r>
              <a:rPr lang="zh-CN" altLang="en-US" dirty="0"/>
              <a:t>最大可以申请 </a:t>
            </a:r>
            <a:r>
              <a:rPr lang="en-US" altLang="zh-CN" dirty="0"/>
              <a:t>1024 </a:t>
            </a:r>
            <a:r>
              <a:rPr lang="zh-CN" altLang="en-US" dirty="0"/>
              <a:t>个连续页，对应 </a:t>
            </a:r>
            <a:r>
              <a:rPr lang="en-US" altLang="zh-CN" dirty="0"/>
              <a:t>4MB </a:t>
            </a:r>
            <a:r>
              <a:rPr lang="zh-CN" altLang="en-US" dirty="0"/>
              <a:t>大小的连续内存。每个页块的第一个页的物理地址是该页块大小的整数倍。</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页的分配</a:t>
            </a:r>
            <a:endParaRPr lang="zh-cn" dirty="0"/>
          </a:p>
        </p:txBody>
      </p:sp>
      <p:pic>
        <p:nvPicPr>
          <p:cNvPr id="3074" name="Picture 2">
            <a:extLst>
              <a:ext uri="{FF2B5EF4-FFF2-40B4-BE49-F238E27FC236}">
                <a16:creationId xmlns:a16="http://schemas.microsoft.com/office/drawing/2014/main" id="{F9DEBD1C-735D-4D7C-9C4D-0DAD05FCB8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4297" y="1072031"/>
            <a:ext cx="8296712" cy="4233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0482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838200" y="1264837"/>
            <a:ext cx="10524344" cy="4912126"/>
          </a:xfrm>
        </p:spPr>
        <p:txBody>
          <a:bodyPr rtlCol="0"/>
          <a:lstStyle/>
          <a:p>
            <a:r>
              <a:rPr lang="zh-CN" altLang="en-US" dirty="0"/>
              <a:t>前一节，我们讲了如何从项目经理的角度看内存，看到的是虚拟地址空间，</a:t>
            </a:r>
            <a:r>
              <a:rPr lang="zh-CN" altLang="en-US" b="1" dirty="0">
                <a:solidFill>
                  <a:srgbClr val="8C68C0"/>
                </a:solidFill>
              </a:rPr>
              <a:t>这些虚拟的地址，总是要映射到物理的页面</a:t>
            </a:r>
            <a:r>
              <a:rPr lang="zh-CN" altLang="en-US" dirty="0"/>
              <a:t>。这一节，我们来看，</a:t>
            </a:r>
            <a:r>
              <a:rPr lang="zh-CN" altLang="en-US" b="1" dirty="0">
                <a:solidFill>
                  <a:srgbClr val="8C68C0"/>
                </a:solidFill>
              </a:rPr>
              <a:t>物理的页面是如何管理</a:t>
            </a:r>
            <a:r>
              <a:rPr lang="zh-CN" altLang="en-US" dirty="0"/>
              <a:t>的。</a:t>
            </a:r>
            <a:endParaRPr lang="en-US" altLang="ja-JP" dirty="0"/>
          </a:p>
        </p:txBody>
      </p:sp>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ltLang="en-US" dirty="0"/>
              <a:t>前言</a:t>
            </a:r>
            <a:endParaRPr lang="zh-cn" dirty="0"/>
          </a:p>
        </p:txBody>
      </p:sp>
    </p:spTree>
    <p:extLst>
      <p:ext uri="{BB962C8B-B14F-4D97-AF65-F5344CB8AC3E}">
        <p14:creationId xmlns:p14="http://schemas.microsoft.com/office/powerpoint/2010/main" val="23482359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zh-CN" altLang="en-US" dirty="0"/>
              <a:t>第 </a:t>
            </a:r>
            <a:r>
              <a:rPr lang="en-US" altLang="zh-CN" dirty="0" err="1"/>
              <a:t>i</a:t>
            </a:r>
            <a:r>
              <a:rPr lang="en-US" altLang="zh-CN" dirty="0"/>
              <a:t> </a:t>
            </a:r>
            <a:r>
              <a:rPr lang="zh-CN" altLang="en-US" dirty="0"/>
              <a:t>个页块链表中，</a:t>
            </a:r>
            <a:r>
              <a:rPr lang="zh-CN" altLang="en-US" b="1" dirty="0">
                <a:solidFill>
                  <a:srgbClr val="8C68C0"/>
                </a:solidFill>
              </a:rPr>
              <a:t>页块中页的数目为 </a:t>
            </a:r>
            <a:r>
              <a:rPr lang="en-US" altLang="zh-CN" b="1" dirty="0">
                <a:solidFill>
                  <a:srgbClr val="8C68C0"/>
                </a:solidFill>
              </a:rPr>
              <a:t>2^i</a:t>
            </a:r>
            <a:r>
              <a:rPr lang="zh-CN" altLang="en-US" dirty="0"/>
              <a:t>。</a:t>
            </a:r>
            <a:endParaRPr lang="en-US" altLang="zh-CN" dirty="0"/>
          </a:p>
          <a:p>
            <a:r>
              <a:rPr lang="zh-CN" altLang="en-US" dirty="0"/>
              <a:t>在 </a:t>
            </a:r>
            <a:r>
              <a:rPr lang="en-US" altLang="zh-CN" dirty="0"/>
              <a:t>struct zone </a:t>
            </a:r>
            <a:r>
              <a:rPr lang="zh-CN" altLang="en-US" dirty="0"/>
              <a:t>里面有以下的定义</a:t>
            </a:r>
            <a:r>
              <a:rPr lang="en-US" altLang="zh-CN" dirty="0"/>
              <a:t>.</a:t>
            </a:r>
          </a:p>
          <a:p>
            <a:endParaRPr lang="en-US" altLang="zh-CN" dirty="0"/>
          </a:p>
          <a:p>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页的分配</a:t>
            </a:r>
            <a:endParaRPr lang="zh-cn" dirty="0"/>
          </a:p>
        </p:txBody>
      </p:sp>
    </p:spTree>
    <p:extLst>
      <p:ext uri="{BB962C8B-B14F-4D97-AF65-F5344CB8AC3E}">
        <p14:creationId xmlns:p14="http://schemas.microsoft.com/office/powerpoint/2010/main" val="19949308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zh-CN" altLang="en-US" dirty="0"/>
              <a:t>当向内核请求分配 </a:t>
            </a:r>
            <a:r>
              <a:rPr lang="en-US" altLang="zh-CN" dirty="0"/>
              <a:t>(2^(i-1)</a:t>
            </a:r>
            <a:r>
              <a:rPr lang="zh-CN" altLang="en-US" dirty="0"/>
              <a:t>，</a:t>
            </a:r>
            <a:r>
              <a:rPr lang="en-US" altLang="zh-CN" dirty="0"/>
              <a:t>2^i]</a:t>
            </a:r>
            <a:r>
              <a:rPr lang="zh-CN" altLang="en-US" dirty="0"/>
              <a:t>数目的页块时，按照 </a:t>
            </a:r>
            <a:r>
              <a:rPr lang="en-US" altLang="zh-CN" dirty="0"/>
              <a:t>2^i </a:t>
            </a:r>
            <a:r>
              <a:rPr lang="zh-CN" altLang="en-US" dirty="0"/>
              <a:t>页块请求处理。如果对应的页块链表中没有空闲页块，那我们就在更大的页块链表中去找。当分配的页块中有多余的页时，伙伴系统会根据多余的页块大小插入到对应的空闲页块链表中。</a:t>
            </a:r>
            <a:endParaRPr lang="en-US" altLang="zh-CN" dirty="0"/>
          </a:p>
          <a:p>
            <a:r>
              <a:rPr lang="zh-CN" altLang="en-US" b="1" dirty="0">
                <a:solidFill>
                  <a:srgbClr val="8C68C0"/>
                </a:solidFill>
              </a:rPr>
              <a:t>例如</a:t>
            </a:r>
            <a:r>
              <a:rPr lang="zh-CN" altLang="en-US" dirty="0"/>
              <a:t>，要请求一个 </a:t>
            </a:r>
            <a:r>
              <a:rPr lang="en-US" altLang="zh-CN" dirty="0"/>
              <a:t>128 </a:t>
            </a:r>
            <a:r>
              <a:rPr lang="zh-CN" altLang="en-US" dirty="0"/>
              <a:t>个页的页块时，先检查 </a:t>
            </a:r>
            <a:r>
              <a:rPr lang="en-US" altLang="zh-CN" dirty="0"/>
              <a:t>128 </a:t>
            </a:r>
            <a:r>
              <a:rPr lang="zh-CN" altLang="en-US" dirty="0"/>
              <a:t>个页的页块链表是否有空闲块。如果没有，则查 </a:t>
            </a:r>
            <a:r>
              <a:rPr lang="en-US" altLang="zh-CN" dirty="0"/>
              <a:t>256 </a:t>
            </a:r>
            <a:r>
              <a:rPr lang="zh-CN" altLang="en-US" dirty="0"/>
              <a:t>个页的页块链表；如果有空闲块的话，则将 </a:t>
            </a:r>
            <a:r>
              <a:rPr lang="en-US" altLang="zh-CN" dirty="0"/>
              <a:t>256 </a:t>
            </a:r>
            <a:r>
              <a:rPr lang="zh-CN" altLang="en-US" dirty="0"/>
              <a:t>个页的页块分成两份，一份使用，一份插入 </a:t>
            </a:r>
            <a:r>
              <a:rPr lang="en-US" altLang="zh-CN" dirty="0"/>
              <a:t>128 </a:t>
            </a:r>
            <a:r>
              <a:rPr lang="zh-CN" altLang="en-US" dirty="0"/>
              <a:t>个页的页块链表中。如果还是没有，就查 </a:t>
            </a:r>
            <a:r>
              <a:rPr lang="en-US" altLang="zh-CN" dirty="0"/>
              <a:t>512 </a:t>
            </a:r>
            <a:r>
              <a:rPr lang="zh-CN" altLang="en-US" dirty="0"/>
              <a:t>个页的页块链表；如果有的话，就分裂为 </a:t>
            </a:r>
            <a:r>
              <a:rPr lang="en-US" altLang="zh-CN" dirty="0"/>
              <a:t>128</a:t>
            </a:r>
            <a:r>
              <a:rPr lang="zh-CN" altLang="en-US" dirty="0"/>
              <a:t>、</a:t>
            </a:r>
            <a:r>
              <a:rPr lang="en-US" altLang="zh-CN" dirty="0"/>
              <a:t>128</a:t>
            </a:r>
            <a:r>
              <a:rPr lang="zh-CN" altLang="en-US" dirty="0"/>
              <a:t>、</a:t>
            </a:r>
            <a:r>
              <a:rPr lang="en-US" altLang="zh-CN" dirty="0"/>
              <a:t>256 </a:t>
            </a:r>
            <a:r>
              <a:rPr lang="zh-CN" altLang="en-US" dirty="0"/>
              <a:t>三个页块，一个 </a:t>
            </a:r>
            <a:r>
              <a:rPr lang="en-US" altLang="zh-CN" dirty="0"/>
              <a:t>128 </a:t>
            </a:r>
            <a:r>
              <a:rPr lang="zh-CN" altLang="en-US" dirty="0"/>
              <a:t>的使用，剩余两个插入对应页块链表。</a:t>
            </a:r>
            <a:endParaRPr lang="en-US" altLang="zh-CN" dirty="0"/>
          </a:p>
          <a:p>
            <a:r>
              <a:rPr lang="zh-CN" altLang="en-US" dirty="0"/>
              <a:t>上面这个过程，我们可以在分配页的函数 </a:t>
            </a:r>
            <a:r>
              <a:rPr lang="en-US" altLang="zh-CN" b="1" dirty="0" err="1">
                <a:solidFill>
                  <a:srgbClr val="8C68C0"/>
                </a:solidFill>
              </a:rPr>
              <a:t>alloc_pages</a:t>
            </a:r>
            <a:r>
              <a:rPr lang="en-US" altLang="zh-CN" b="1" dirty="0">
                <a:solidFill>
                  <a:srgbClr val="8C68C0"/>
                </a:solidFill>
              </a:rPr>
              <a:t> </a:t>
            </a:r>
            <a:r>
              <a:rPr lang="zh-CN" altLang="en-US" dirty="0"/>
              <a:t>中看到。</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页的分配</a:t>
            </a:r>
            <a:endParaRPr lang="zh-cn" dirty="0"/>
          </a:p>
        </p:txBody>
      </p:sp>
    </p:spTree>
    <p:extLst>
      <p:ext uri="{BB962C8B-B14F-4D97-AF65-F5344CB8AC3E}">
        <p14:creationId xmlns:p14="http://schemas.microsoft.com/office/powerpoint/2010/main" val="17638417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en-US" altLang="zh-CN" dirty="0" err="1"/>
              <a:t>alloc_pages</a:t>
            </a:r>
            <a:r>
              <a:rPr lang="en-US" altLang="zh-CN" dirty="0"/>
              <a:t> </a:t>
            </a:r>
            <a:r>
              <a:rPr lang="zh-CN" altLang="en-US" dirty="0"/>
              <a:t>会调用 </a:t>
            </a:r>
            <a:r>
              <a:rPr lang="en-US" altLang="zh-CN" dirty="0" err="1"/>
              <a:t>alloc_pages_current</a:t>
            </a:r>
            <a:r>
              <a:rPr lang="zh-CN" altLang="en-US" dirty="0"/>
              <a:t>，这里面的注释比较容易看懂了，</a:t>
            </a:r>
            <a:r>
              <a:rPr lang="en-US" altLang="zh-CN" b="1" dirty="0" err="1">
                <a:solidFill>
                  <a:srgbClr val="8C68C0"/>
                </a:solidFill>
              </a:rPr>
              <a:t>gfp</a:t>
            </a:r>
            <a:r>
              <a:rPr lang="en-US" altLang="zh-CN" b="1" dirty="0">
                <a:solidFill>
                  <a:srgbClr val="8C68C0"/>
                </a:solidFill>
              </a:rPr>
              <a:t> </a:t>
            </a:r>
            <a:r>
              <a:rPr lang="zh-CN" altLang="en-US" b="1" dirty="0">
                <a:solidFill>
                  <a:srgbClr val="8C68C0"/>
                </a:solidFill>
              </a:rPr>
              <a:t>表示希望在哪个区域中分配这个内存</a:t>
            </a:r>
            <a:r>
              <a:rPr lang="zh-CN" altLang="en-US" dirty="0"/>
              <a:t>：</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页的分配</a:t>
            </a:r>
            <a:endParaRPr lang="zh-cn" dirty="0"/>
          </a:p>
        </p:txBody>
      </p:sp>
      <p:pic>
        <p:nvPicPr>
          <p:cNvPr id="2" name="图片 1">
            <a:extLst>
              <a:ext uri="{FF2B5EF4-FFF2-40B4-BE49-F238E27FC236}">
                <a16:creationId xmlns:a16="http://schemas.microsoft.com/office/drawing/2014/main" id="{66D7A1D5-8806-4592-9EC4-A74F62046F05}"/>
              </a:ext>
            </a:extLst>
          </p:cNvPr>
          <p:cNvPicPr>
            <a:picLocks noChangeAspect="1"/>
          </p:cNvPicPr>
          <p:nvPr/>
        </p:nvPicPr>
        <p:blipFill>
          <a:blip r:embed="rId3"/>
          <a:stretch>
            <a:fillRect/>
          </a:stretch>
        </p:blipFill>
        <p:spPr>
          <a:xfrm>
            <a:off x="3113263" y="2819692"/>
            <a:ext cx="7978831" cy="2141406"/>
          </a:xfrm>
          <a:prstGeom prst="rect">
            <a:avLst/>
          </a:prstGeom>
        </p:spPr>
      </p:pic>
    </p:spTree>
    <p:extLst>
      <p:ext uri="{BB962C8B-B14F-4D97-AF65-F5344CB8AC3E}">
        <p14:creationId xmlns:p14="http://schemas.microsoft.com/office/powerpoint/2010/main" val="38712464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zh-CN" altLang="en-US" dirty="0"/>
              <a:t>另一个参数 </a:t>
            </a:r>
            <a:r>
              <a:rPr lang="en-US" altLang="zh-CN" dirty="0"/>
              <a:t>order</a:t>
            </a:r>
            <a:r>
              <a:rPr lang="zh-CN" altLang="en-US" dirty="0"/>
              <a:t>，就是表示分配 </a:t>
            </a:r>
            <a:r>
              <a:rPr lang="en-US" altLang="zh-CN" dirty="0"/>
              <a:t>2 </a:t>
            </a:r>
            <a:r>
              <a:rPr lang="zh-CN" altLang="en-US" dirty="0"/>
              <a:t>的 </a:t>
            </a:r>
            <a:r>
              <a:rPr lang="en-US" altLang="zh-CN" dirty="0"/>
              <a:t>order </a:t>
            </a:r>
            <a:r>
              <a:rPr lang="zh-CN" altLang="en-US" dirty="0"/>
              <a:t>次方个页。接下来调用 </a:t>
            </a:r>
            <a:r>
              <a:rPr lang="en-US" altLang="zh-CN" dirty="0"/>
              <a:t>__</a:t>
            </a:r>
            <a:r>
              <a:rPr lang="en-US" altLang="zh-CN" dirty="0" err="1"/>
              <a:t>alloc_pages_nodemask</a:t>
            </a:r>
            <a:r>
              <a:rPr lang="zh-CN" altLang="en-US" dirty="0"/>
              <a:t>。这是伙伴系统的核心方法。它会调用 </a:t>
            </a:r>
            <a:r>
              <a:rPr lang="en-US" altLang="zh-CN" dirty="0" err="1"/>
              <a:t>get_page_from_freelist</a:t>
            </a:r>
            <a:r>
              <a:rPr lang="zh-CN" altLang="en-US" dirty="0"/>
              <a:t>。这里面的逻辑也很容易理解，就是在一个循环中先看当前节点的 </a:t>
            </a:r>
            <a:r>
              <a:rPr lang="en-US" altLang="zh-CN" dirty="0"/>
              <a:t>zone</a:t>
            </a:r>
            <a:r>
              <a:rPr lang="zh-CN" altLang="en-US" dirty="0"/>
              <a:t>。如果找不到空闲页，则再看备用节点的 </a:t>
            </a:r>
            <a:r>
              <a:rPr lang="en-US" altLang="zh-CN" dirty="0"/>
              <a:t>zone</a:t>
            </a:r>
            <a:r>
              <a:rPr lang="zh-CN" altLang="en-US" dirty="0"/>
              <a:t>。</a:t>
            </a:r>
            <a:endParaRPr lang="en-US" altLang="zh-CN" dirty="0"/>
          </a:p>
          <a:p>
            <a:r>
              <a:rPr lang="zh-CN" altLang="en-US" b="1" dirty="0">
                <a:solidFill>
                  <a:srgbClr val="8C68C0"/>
                </a:solidFill>
              </a:rPr>
              <a:t>每一个 </a:t>
            </a:r>
            <a:r>
              <a:rPr lang="en-US" altLang="zh-CN" b="1" dirty="0">
                <a:solidFill>
                  <a:srgbClr val="8C68C0"/>
                </a:solidFill>
              </a:rPr>
              <a:t>zone</a:t>
            </a:r>
            <a:r>
              <a:rPr lang="zh-CN" altLang="en-US" b="1" dirty="0">
                <a:solidFill>
                  <a:srgbClr val="8C68C0"/>
                </a:solidFill>
              </a:rPr>
              <a:t>，都有伙伴系统维护的各种大小的队列</a:t>
            </a:r>
            <a:r>
              <a:rPr lang="zh-CN" altLang="en-US" dirty="0"/>
              <a:t>，就像上面伙伴系统原理里讲的那样。这里调用 </a:t>
            </a:r>
            <a:r>
              <a:rPr lang="en-US" altLang="zh-CN" dirty="0" err="1"/>
              <a:t>rmqueue</a:t>
            </a:r>
            <a:r>
              <a:rPr lang="en-US" altLang="zh-CN" dirty="0"/>
              <a:t> </a:t>
            </a:r>
            <a:r>
              <a:rPr lang="zh-CN" altLang="en-US" dirty="0"/>
              <a:t>就很好理解了，就是找到合适大小的那个队列，把页面取下来。接下来的调用链是 </a:t>
            </a:r>
            <a:r>
              <a:rPr lang="en-US" altLang="zh-CN" dirty="0" err="1"/>
              <a:t>rmqueue</a:t>
            </a:r>
            <a:r>
              <a:rPr lang="en-US" altLang="zh-CN" dirty="0"/>
              <a:t>-&gt;__</a:t>
            </a:r>
            <a:r>
              <a:rPr lang="en-US" altLang="zh-CN" dirty="0" err="1"/>
              <a:t>rmqueue</a:t>
            </a:r>
            <a:r>
              <a:rPr lang="en-US" altLang="zh-CN" dirty="0"/>
              <a:t>-&gt;__</a:t>
            </a:r>
            <a:r>
              <a:rPr lang="en-US" altLang="zh-CN" dirty="0" err="1"/>
              <a:t>rmqueue_smallest</a:t>
            </a:r>
            <a:r>
              <a:rPr lang="zh-CN" altLang="en-US" dirty="0"/>
              <a:t>。在这里，我们能清楚看到伙伴系统的逻辑。</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页的分配</a:t>
            </a:r>
            <a:endParaRPr lang="zh-cn" dirty="0"/>
          </a:p>
        </p:txBody>
      </p:sp>
    </p:spTree>
    <p:extLst>
      <p:ext uri="{BB962C8B-B14F-4D97-AF65-F5344CB8AC3E}">
        <p14:creationId xmlns:p14="http://schemas.microsoft.com/office/powerpoint/2010/main" val="11731159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515635" y="1254547"/>
            <a:ext cx="5420974" cy="5437967"/>
          </a:xfrm>
        </p:spPr>
        <p:txBody>
          <a:bodyPr rtlCol="0">
            <a:normAutofit/>
          </a:bodyPr>
          <a:lstStyle/>
          <a:p>
            <a:r>
              <a:rPr lang="zh-CN" altLang="en-US" b="1" dirty="0">
                <a:solidFill>
                  <a:srgbClr val="8C68C0"/>
                </a:solidFill>
              </a:rPr>
              <a:t>从当前的 </a:t>
            </a:r>
            <a:r>
              <a:rPr lang="en-US" altLang="zh-CN" b="1" dirty="0">
                <a:solidFill>
                  <a:srgbClr val="8C68C0"/>
                </a:solidFill>
              </a:rPr>
              <a:t>order</a:t>
            </a:r>
            <a:r>
              <a:rPr lang="zh-CN" altLang="en-US" b="1" dirty="0">
                <a:solidFill>
                  <a:srgbClr val="8C68C0"/>
                </a:solidFill>
              </a:rPr>
              <a:t>，也即指数开始，在伙伴系统的 </a:t>
            </a:r>
            <a:r>
              <a:rPr lang="en-US" altLang="zh-CN" b="1" dirty="0" err="1">
                <a:solidFill>
                  <a:srgbClr val="8C68C0"/>
                </a:solidFill>
              </a:rPr>
              <a:t>free_area</a:t>
            </a:r>
            <a:r>
              <a:rPr lang="en-US" altLang="zh-CN" b="1" dirty="0">
                <a:solidFill>
                  <a:srgbClr val="8C68C0"/>
                </a:solidFill>
              </a:rPr>
              <a:t> </a:t>
            </a:r>
            <a:r>
              <a:rPr lang="zh-CN" altLang="en-US" b="1" dirty="0">
                <a:solidFill>
                  <a:srgbClr val="8C68C0"/>
                </a:solidFill>
              </a:rPr>
              <a:t>找 </a:t>
            </a:r>
            <a:r>
              <a:rPr lang="en-US" altLang="zh-CN" b="1" dirty="0">
                <a:solidFill>
                  <a:srgbClr val="8C68C0"/>
                </a:solidFill>
              </a:rPr>
              <a:t>2^order </a:t>
            </a:r>
            <a:r>
              <a:rPr lang="zh-CN" altLang="en-US" b="1" dirty="0">
                <a:solidFill>
                  <a:srgbClr val="8C68C0"/>
                </a:solidFill>
              </a:rPr>
              <a:t>大小的页块。</a:t>
            </a:r>
            <a:endParaRPr lang="en-US" altLang="zh-CN" b="1" dirty="0">
              <a:solidFill>
                <a:srgbClr val="8C68C0"/>
              </a:solidFill>
            </a:endParaRPr>
          </a:p>
          <a:p>
            <a:r>
              <a:rPr lang="zh-CN" altLang="en-US" dirty="0"/>
              <a:t>如果链表的第一个不为空，就找到了；如果为空，就到更大的 </a:t>
            </a:r>
            <a:r>
              <a:rPr lang="en-US" altLang="zh-CN" dirty="0"/>
              <a:t>order </a:t>
            </a:r>
            <a:r>
              <a:rPr lang="zh-CN" altLang="en-US" dirty="0"/>
              <a:t>的页块链表里面去找。</a:t>
            </a:r>
            <a:endParaRPr lang="en-US" altLang="zh-CN" dirty="0"/>
          </a:p>
          <a:p>
            <a:r>
              <a:rPr lang="zh-CN" altLang="en-US" dirty="0"/>
              <a:t>找到以后，除了将页块从链表中取下来，我们还要把多余部分放到其他页块链表里面。</a:t>
            </a:r>
            <a:r>
              <a:rPr lang="en-US" altLang="zh-CN" dirty="0"/>
              <a:t>expand </a:t>
            </a:r>
            <a:r>
              <a:rPr lang="zh-CN" altLang="en-US" dirty="0"/>
              <a:t>就是干这个事情的。</a:t>
            </a:r>
            <a:r>
              <a:rPr lang="en-US" altLang="zh-CN" dirty="0"/>
              <a:t>area–</a:t>
            </a:r>
            <a:r>
              <a:rPr lang="zh-CN" altLang="en-US" dirty="0"/>
              <a:t>就是伙伴系统那个表里面的前一项，前一项里面的页块大小是当前项的页块大小除以 </a:t>
            </a:r>
            <a:r>
              <a:rPr lang="en-US" altLang="zh-CN" dirty="0"/>
              <a:t>2</a:t>
            </a:r>
            <a:r>
              <a:rPr lang="zh-CN" altLang="en-US" dirty="0"/>
              <a:t>，</a:t>
            </a:r>
            <a:r>
              <a:rPr lang="en-US" altLang="zh-CN" dirty="0"/>
              <a:t>size </a:t>
            </a:r>
            <a:r>
              <a:rPr lang="zh-CN" altLang="en-US" dirty="0"/>
              <a:t>右移一位也就是除以 </a:t>
            </a:r>
            <a:r>
              <a:rPr lang="en-US" altLang="zh-CN" dirty="0"/>
              <a:t>2</a:t>
            </a:r>
            <a:r>
              <a:rPr lang="zh-CN" altLang="en-US" dirty="0"/>
              <a:t>，</a:t>
            </a:r>
            <a:r>
              <a:rPr lang="en-US" altLang="zh-CN" dirty="0" err="1"/>
              <a:t>list_add</a:t>
            </a:r>
            <a:r>
              <a:rPr lang="en-US" altLang="zh-CN" dirty="0"/>
              <a:t> </a:t>
            </a:r>
            <a:r>
              <a:rPr lang="zh-CN" altLang="en-US" dirty="0"/>
              <a:t>就是加到链表上，</a:t>
            </a:r>
            <a:r>
              <a:rPr lang="en-US" altLang="zh-CN" dirty="0" err="1"/>
              <a:t>nr_free</a:t>
            </a:r>
            <a:r>
              <a:rPr lang="en-US" altLang="zh-CN" dirty="0"/>
              <a:t>++ </a:t>
            </a:r>
            <a:r>
              <a:rPr lang="zh-CN" altLang="en-US" dirty="0"/>
              <a:t>就是计数加 </a:t>
            </a:r>
            <a:r>
              <a:rPr lang="en-US" altLang="zh-CN" dirty="0"/>
              <a:t>1</a:t>
            </a:r>
            <a:r>
              <a:rPr lang="zh-CN" altLang="en-US" dirty="0"/>
              <a:t>。</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页的分配</a:t>
            </a:r>
            <a:endParaRPr lang="zh-cn" dirty="0"/>
          </a:p>
        </p:txBody>
      </p:sp>
    </p:spTree>
    <p:extLst>
      <p:ext uri="{BB962C8B-B14F-4D97-AF65-F5344CB8AC3E}">
        <p14:creationId xmlns:p14="http://schemas.microsoft.com/office/powerpoint/2010/main" val="34979220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对于</a:t>
            </a:r>
            <a:r>
              <a:rPr lang="zh-CN" altLang="en-US" b="1" dirty="0">
                <a:solidFill>
                  <a:srgbClr val="8C68C0"/>
                </a:solidFill>
              </a:rPr>
              <a:t>物理内存的管理</a:t>
            </a:r>
            <a:r>
              <a:rPr lang="zh-CN" altLang="en-US" dirty="0"/>
              <a:t>的讲解，到这里要告一段落了。这一节我们主要讲了</a:t>
            </a:r>
            <a:r>
              <a:rPr lang="zh-CN" altLang="en-US" b="1" dirty="0">
                <a:solidFill>
                  <a:srgbClr val="8C68C0"/>
                </a:solidFill>
              </a:rPr>
              <a:t>物理内存的组织形式</a:t>
            </a:r>
            <a:r>
              <a:rPr lang="zh-CN" altLang="en-US" dirty="0"/>
              <a:t>，就像下面图中展示的一样。</a:t>
            </a:r>
            <a:endParaRPr lang="en-US" altLang="zh-CN" dirty="0"/>
          </a:p>
          <a:p>
            <a:r>
              <a:rPr lang="zh-CN" altLang="en-US" dirty="0"/>
              <a:t>如果有多个 </a:t>
            </a:r>
            <a:r>
              <a:rPr lang="en-US" altLang="zh-CN" dirty="0"/>
              <a:t>CPU</a:t>
            </a:r>
            <a:r>
              <a:rPr lang="zh-CN" altLang="en-US" dirty="0"/>
              <a:t>，那就有多个节点。每个节点用 </a:t>
            </a:r>
            <a:r>
              <a:rPr lang="en-US" altLang="zh-CN" dirty="0"/>
              <a:t>struct </a:t>
            </a:r>
            <a:r>
              <a:rPr lang="en-US" altLang="zh-CN" dirty="0" err="1"/>
              <a:t>pglist_data</a:t>
            </a:r>
            <a:r>
              <a:rPr lang="en-US" altLang="zh-CN" dirty="0"/>
              <a:t> </a:t>
            </a:r>
            <a:r>
              <a:rPr lang="zh-CN" altLang="en-US" dirty="0"/>
              <a:t>表示，放在一个数组里面。</a:t>
            </a:r>
            <a:endParaRPr lang="en-US" altLang="zh-CN" dirty="0"/>
          </a:p>
          <a:p>
            <a:r>
              <a:rPr lang="zh-CN" altLang="en-US" dirty="0"/>
              <a:t>每个节点分为多个区域，每个区域用 </a:t>
            </a:r>
            <a:r>
              <a:rPr lang="en-US" altLang="zh-CN" dirty="0"/>
              <a:t>struct zone </a:t>
            </a:r>
            <a:r>
              <a:rPr lang="zh-CN" altLang="en-US" dirty="0"/>
              <a:t>表示，也放在一个数组里面。每个区域分为多个页。</a:t>
            </a:r>
            <a:endParaRPr lang="en-US" altLang="zh-CN" dirty="0"/>
          </a:p>
          <a:p>
            <a:r>
              <a:rPr lang="zh-CN" altLang="en-US" dirty="0"/>
              <a:t>为了方便分配，空闲页放在 </a:t>
            </a:r>
            <a:r>
              <a:rPr lang="en-US" altLang="zh-CN" dirty="0"/>
              <a:t>struct </a:t>
            </a:r>
            <a:r>
              <a:rPr lang="en-US" altLang="zh-CN" dirty="0" err="1"/>
              <a:t>free_area</a:t>
            </a:r>
            <a:r>
              <a:rPr lang="en-US" altLang="zh-CN" dirty="0"/>
              <a:t> </a:t>
            </a:r>
            <a:r>
              <a:rPr lang="zh-CN" altLang="en-US" dirty="0"/>
              <a:t>里面，</a:t>
            </a:r>
            <a:r>
              <a:rPr lang="zh-CN" altLang="en-US" b="1" dirty="0">
                <a:solidFill>
                  <a:srgbClr val="8C68C0"/>
                </a:solidFill>
              </a:rPr>
              <a:t>使用伙伴系统进行管理和分配，每一页用 </a:t>
            </a:r>
            <a:r>
              <a:rPr lang="en-US" altLang="zh-CN" b="1" dirty="0">
                <a:solidFill>
                  <a:srgbClr val="8C68C0"/>
                </a:solidFill>
              </a:rPr>
              <a:t>struct page </a:t>
            </a:r>
            <a:r>
              <a:rPr lang="zh-CN" altLang="en-US" b="1" dirty="0">
                <a:solidFill>
                  <a:srgbClr val="8C68C0"/>
                </a:solidFill>
              </a:rPr>
              <a:t>表示</a:t>
            </a:r>
            <a:r>
              <a:rPr lang="zh-CN" altLang="en-US" dirty="0"/>
              <a:t>。</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总结时刻</a:t>
            </a:r>
            <a:endParaRPr lang="zh-cn" dirty="0"/>
          </a:p>
        </p:txBody>
      </p:sp>
      <p:pic>
        <p:nvPicPr>
          <p:cNvPr id="17410" name="Picture 2">
            <a:extLst>
              <a:ext uri="{FF2B5EF4-FFF2-40B4-BE49-F238E27FC236}">
                <a16:creationId xmlns:a16="http://schemas.microsoft.com/office/drawing/2014/main" id="{671633D0-1D0D-4DD8-A04D-EC48587A07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0"/>
            <a:ext cx="105140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14327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伙伴系统是一种非常精妙的实现方式，无论你使用什么语言，请自己</a:t>
            </a:r>
            <a:r>
              <a:rPr lang="zh-CN" altLang="en-US" b="1" dirty="0">
                <a:solidFill>
                  <a:srgbClr val="8C68C0"/>
                </a:solidFill>
              </a:rPr>
              <a:t>实现一个这样的分配系统</a:t>
            </a:r>
            <a:r>
              <a:rPr lang="zh-CN" altLang="en-US" dirty="0"/>
              <a:t>，说不定哪天你在做某个系统的时候，就用到了。</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总结时刻</a:t>
            </a:r>
            <a:endParaRPr lang="zh-cn" dirty="0"/>
          </a:p>
        </p:txBody>
      </p:sp>
    </p:spTree>
    <p:extLst>
      <p:ext uri="{BB962C8B-B14F-4D97-AF65-F5344CB8AC3E}">
        <p14:creationId xmlns:p14="http://schemas.microsoft.com/office/powerpoint/2010/main" val="22229675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67868" y="3347504"/>
            <a:ext cx="4559075" cy="3008841"/>
          </a:xfrm>
        </p:spPr>
        <p:txBody>
          <a:bodyPr rtlCol="0">
            <a:normAutofit/>
          </a:bodyPr>
          <a:lstStyle/>
          <a:p>
            <a:pPr rtl="0"/>
            <a:r>
              <a:rPr lang="zh-cn"/>
              <a:t>Lorem ipsum dolor sit amet, consectetuer adipiscing elit. </a:t>
            </a:r>
          </a:p>
          <a:p>
            <a:pPr rtl="0"/>
            <a:r>
              <a:rPr lang="zh-cn"/>
              <a:t>Maecenas porttitor congue massa.Fusce posuere, magna sed pulvinar ultricies, purus lectus malesuada libero, sit amet commodo magna eros quis urna. </a:t>
            </a:r>
          </a:p>
        </p:txBody>
      </p:sp>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t>标题幻灯片 4</a:t>
            </a:r>
          </a:p>
        </p:txBody>
      </p:sp>
      <p:pic>
        <p:nvPicPr>
          <p:cNvPr id="5" name="图片占位符 4" descr="一位女士走在开有粉色花的树下的桥上">
            <a:extLst>
              <a:ext uri="{FF2B5EF4-FFF2-40B4-BE49-F238E27FC236}">
                <a16:creationId xmlns:a16="http://schemas.microsoft.com/office/drawing/2014/main" id="{54FE80A2-965E-4185-A874-E2C5532D472B}"/>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a:ext>
            </a:extLst>
          </a:blip>
          <a:srcRect/>
          <a:stretch/>
        </p:blipFill>
        <p:spPr>
          <a:xfrm>
            <a:off x="0" y="0"/>
            <a:ext cx="9298096" cy="6858000"/>
          </a:xfrm>
        </p:spPr>
      </p:pic>
    </p:spTree>
    <p:extLst>
      <p:ext uri="{BB962C8B-B14F-4D97-AF65-F5344CB8AC3E}">
        <p14:creationId xmlns:p14="http://schemas.microsoft.com/office/powerpoint/2010/main" val="3920020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前面咱们讲虚拟内存，涉及物理内存的映射的时候，我们总是把</a:t>
            </a:r>
            <a:r>
              <a:rPr lang="zh-CN" altLang="en-US" b="1" dirty="0">
                <a:solidFill>
                  <a:srgbClr val="8C68C0"/>
                </a:solidFill>
              </a:rPr>
              <a:t>内存想象成它是由连续的一页一页的块组成</a:t>
            </a:r>
            <a:r>
              <a:rPr lang="zh-CN" altLang="en-US" dirty="0"/>
              <a:t>的。我们可以从 </a:t>
            </a:r>
            <a:r>
              <a:rPr lang="en-US" altLang="zh-CN" dirty="0"/>
              <a:t>0 </a:t>
            </a:r>
            <a:r>
              <a:rPr lang="zh-CN" altLang="en-US" dirty="0"/>
              <a:t>开始对物理页编号，这样每个物理页都会有个页号。</a:t>
            </a:r>
            <a:endParaRPr lang="en-US" altLang="zh-CN" dirty="0"/>
          </a:p>
          <a:p>
            <a:r>
              <a:rPr lang="zh-CN" altLang="en-US" dirty="0"/>
              <a:t>由于物理地址是连续的，页也是连续的，每个页大小也是一样的。因而对于任何一个地址，只要直接除一下每页的大小，很容易直接算出在哪一页。每个页有一个结构 </a:t>
            </a:r>
            <a:r>
              <a:rPr lang="en-US" altLang="zh-CN" dirty="0"/>
              <a:t>struct page </a:t>
            </a:r>
            <a:r>
              <a:rPr lang="zh-CN" altLang="en-US" dirty="0"/>
              <a:t>表示，这个结构也是放在一个数组里面，这样根据页号，很容易通过下标找到相应的 </a:t>
            </a:r>
            <a:r>
              <a:rPr lang="en-US" altLang="zh-CN" dirty="0"/>
              <a:t>struct page </a:t>
            </a:r>
            <a:r>
              <a:rPr lang="zh-CN" altLang="en-US" dirty="0"/>
              <a:t>结构。</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物理内存的组织方式</a:t>
            </a:r>
            <a:endParaRPr lang="zh-cn" dirty="0"/>
          </a:p>
        </p:txBody>
      </p:sp>
    </p:spTree>
    <p:extLst>
      <p:ext uri="{BB962C8B-B14F-4D97-AF65-F5344CB8AC3E}">
        <p14:creationId xmlns:p14="http://schemas.microsoft.com/office/powerpoint/2010/main" val="2338747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如果是这样，整个物理内存的布局就非常简单、易管理，这就是最经典的</a:t>
            </a:r>
            <a:r>
              <a:rPr lang="zh-CN" altLang="en-US" b="1" dirty="0">
                <a:solidFill>
                  <a:srgbClr val="8C68C0"/>
                </a:solidFill>
              </a:rPr>
              <a:t>平坦内存模型</a:t>
            </a:r>
            <a:r>
              <a:rPr lang="zh-CN" altLang="en-US" dirty="0"/>
              <a:t>（</a:t>
            </a:r>
            <a:r>
              <a:rPr lang="en-US" altLang="zh-CN" dirty="0"/>
              <a:t>Flat Memory Model</a:t>
            </a:r>
            <a:r>
              <a:rPr lang="zh-CN" altLang="en-US" dirty="0"/>
              <a:t>）。</a:t>
            </a:r>
            <a:endParaRPr lang="en-US" altLang="zh-CN" dirty="0"/>
          </a:p>
          <a:p>
            <a:r>
              <a:rPr lang="zh-CN" altLang="en-US" dirty="0"/>
              <a:t>我们讲 </a:t>
            </a:r>
            <a:r>
              <a:rPr lang="en-US" altLang="zh-CN" dirty="0"/>
              <a:t>x86 </a:t>
            </a:r>
            <a:r>
              <a:rPr lang="zh-CN" altLang="en-US" dirty="0"/>
              <a:t>的工作模式的时候，讲过 </a:t>
            </a:r>
            <a:r>
              <a:rPr lang="en-US" altLang="zh-CN" b="1" dirty="0">
                <a:solidFill>
                  <a:srgbClr val="8C68C0"/>
                </a:solidFill>
              </a:rPr>
              <a:t>CPU </a:t>
            </a:r>
            <a:r>
              <a:rPr lang="zh-CN" altLang="en-US" b="1" dirty="0">
                <a:solidFill>
                  <a:srgbClr val="8C68C0"/>
                </a:solidFill>
              </a:rPr>
              <a:t>是通过总线去访问内存</a:t>
            </a:r>
            <a:r>
              <a:rPr lang="zh-CN" altLang="en-US" dirty="0"/>
              <a:t>的，这就是最经典的内存使用方式。</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物理内存的组织方式</a:t>
            </a:r>
            <a:endParaRPr lang="zh-cn" dirty="0"/>
          </a:p>
        </p:txBody>
      </p:sp>
      <p:pic>
        <p:nvPicPr>
          <p:cNvPr id="1026" name="Picture 2">
            <a:extLst>
              <a:ext uri="{FF2B5EF4-FFF2-40B4-BE49-F238E27FC236}">
                <a16:creationId xmlns:a16="http://schemas.microsoft.com/office/drawing/2014/main" id="{CA2849BB-5A33-404A-B877-9C17B71509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9740" y="1615011"/>
            <a:ext cx="6669953" cy="30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4843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在这种模式下，</a:t>
            </a:r>
            <a:r>
              <a:rPr lang="en-US" altLang="zh-CN" dirty="0"/>
              <a:t>CPU </a:t>
            </a:r>
            <a:r>
              <a:rPr lang="zh-CN" altLang="en-US" dirty="0"/>
              <a:t>也会有多个，在总线的一侧。所有的内存条组成一大片内存，在总线的另一侧</a:t>
            </a:r>
            <a:endParaRPr lang="en-US" altLang="zh-CN" dirty="0"/>
          </a:p>
          <a:p>
            <a:r>
              <a:rPr lang="zh-CN" altLang="en-US" dirty="0"/>
              <a:t>所有的 </a:t>
            </a:r>
            <a:r>
              <a:rPr lang="en-US" altLang="zh-CN" dirty="0"/>
              <a:t>CPU </a:t>
            </a:r>
            <a:r>
              <a:rPr lang="zh-CN" altLang="en-US" dirty="0"/>
              <a:t>访问内存都要过总线，而且距离都是一样的，这种模式</a:t>
            </a:r>
            <a:r>
              <a:rPr lang="zh-CN" altLang="en-US" b="1" dirty="0">
                <a:solidFill>
                  <a:srgbClr val="8C68C0"/>
                </a:solidFill>
              </a:rPr>
              <a:t>称为 </a:t>
            </a:r>
            <a:r>
              <a:rPr lang="en-US" altLang="zh-CN" b="1" dirty="0">
                <a:solidFill>
                  <a:srgbClr val="8C68C0"/>
                </a:solidFill>
              </a:rPr>
              <a:t>SMP</a:t>
            </a:r>
            <a:r>
              <a:rPr lang="zh-CN" altLang="en-US" b="1" dirty="0">
                <a:solidFill>
                  <a:srgbClr val="8C68C0"/>
                </a:solidFill>
              </a:rPr>
              <a:t>（</a:t>
            </a:r>
            <a:r>
              <a:rPr lang="en-US" altLang="zh-CN" b="1" dirty="0">
                <a:solidFill>
                  <a:srgbClr val="8C68C0"/>
                </a:solidFill>
              </a:rPr>
              <a:t>Symmetric multiprocessing</a:t>
            </a:r>
            <a:r>
              <a:rPr lang="zh-CN" altLang="en-US" b="1" dirty="0">
                <a:solidFill>
                  <a:srgbClr val="8C68C0"/>
                </a:solidFill>
              </a:rPr>
              <a:t>），即对称多处理器</a:t>
            </a:r>
            <a:r>
              <a:rPr lang="zh-CN" altLang="en-US" dirty="0"/>
              <a:t>。当然，它也有一个显著的缺点，就是</a:t>
            </a:r>
            <a:r>
              <a:rPr lang="zh-CN" altLang="en-US" b="1" dirty="0">
                <a:solidFill>
                  <a:srgbClr val="8C68C0"/>
                </a:solidFill>
              </a:rPr>
              <a:t>总线会成为瓶颈，因为数据都要走它</a:t>
            </a:r>
            <a:r>
              <a:rPr lang="zh-CN" altLang="en-US" dirty="0"/>
              <a:t>。</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物理内存的组织方式</a:t>
            </a:r>
            <a:endParaRPr lang="zh-cn" dirty="0"/>
          </a:p>
        </p:txBody>
      </p:sp>
      <p:pic>
        <p:nvPicPr>
          <p:cNvPr id="2050" name="Picture 2">
            <a:extLst>
              <a:ext uri="{FF2B5EF4-FFF2-40B4-BE49-F238E27FC236}">
                <a16:creationId xmlns:a16="http://schemas.microsoft.com/office/drawing/2014/main" id="{A6AC6DC2-2CED-4B18-8CC8-863CDF6D33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1351" y="1414462"/>
            <a:ext cx="7726261" cy="3381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428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为了提高性能和可扩展性，后来有了一种更高级的模式，</a:t>
            </a:r>
            <a:r>
              <a:rPr lang="en-US" altLang="zh-CN" b="1" dirty="0">
                <a:solidFill>
                  <a:srgbClr val="8C68C0"/>
                </a:solidFill>
              </a:rPr>
              <a:t>NUMA</a:t>
            </a:r>
            <a:r>
              <a:rPr lang="zh-CN" altLang="en-US" b="1" dirty="0">
                <a:solidFill>
                  <a:srgbClr val="8C68C0"/>
                </a:solidFill>
              </a:rPr>
              <a:t>（</a:t>
            </a:r>
            <a:r>
              <a:rPr lang="en-US" altLang="zh-CN" b="1" dirty="0">
                <a:solidFill>
                  <a:srgbClr val="8C68C0"/>
                </a:solidFill>
              </a:rPr>
              <a:t>Non-uniform memory access</a:t>
            </a:r>
            <a:r>
              <a:rPr lang="zh-CN" altLang="en-US" b="1" dirty="0">
                <a:solidFill>
                  <a:srgbClr val="8C68C0"/>
                </a:solidFill>
              </a:rPr>
              <a:t>），非一致内存访问</a:t>
            </a:r>
            <a:r>
              <a:rPr lang="zh-CN" altLang="en-US" dirty="0"/>
              <a:t>。在这种模式下，</a:t>
            </a:r>
            <a:r>
              <a:rPr lang="zh-CN" altLang="en-US" b="1" dirty="0">
                <a:solidFill>
                  <a:srgbClr val="8C68C0"/>
                </a:solidFill>
              </a:rPr>
              <a:t>内存不是一整块</a:t>
            </a:r>
            <a:r>
              <a:rPr lang="zh-CN" altLang="en-US" dirty="0"/>
              <a:t>。</a:t>
            </a:r>
            <a:endParaRPr lang="en-US" altLang="zh-CN" dirty="0"/>
          </a:p>
          <a:p>
            <a:r>
              <a:rPr lang="zh-CN" altLang="en-US" dirty="0"/>
              <a:t>每个 </a:t>
            </a:r>
            <a:r>
              <a:rPr lang="en-US" altLang="zh-CN" dirty="0"/>
              <a:t>CPU </a:t>
            </a:r>
            <a:r>
              <a:rPr lang="zh-CN" altLang="en-US" dirty="0"/>
              <a:t>都有自己的本地内存，</a:t>
            </a:r>
            <a:r>
              <a:rPr lang="en-US" altLang="zh-CN" dirty="0"/>
              <a:t>CPU </a:t>
            </a:r>
            <a:r>
              <a:rPr lang="zh-CN" altLang="en-US" dirty="0"/>
              <a:t>访问本地内存不用过总线，因而速度要快很多，</a:t>
            </a:r>
            <a:r>
              <a:rPr lang="zh-CN" altLang="en-US" sz="1600" b="1" dirty="0">
                <a:solidFill>
                  <a:srgbClr val="8C68C0"/>
                </a:solidFill>
              </a:rPr>
              <a:t>每个 </a:t>
            </a:r>
            <a:r>
              <a:rPr lang="en-US" altLang="zh-CN" sz="1600" b="1" dirty="0">
                <a:solidFill>
                  <a:srgbClr val="8C68C0"/>
                </a:solidFill>
              </a:rPr>
              <a:t>CPU </a:t>
            </a:r>
            <a:r>
              <a:rPr lang="zh-CN" altLang="en-US" sz="1600" b="1" dirty="0">
                <a:solidFill>
                  <a:srgbClr val="8C68C0"/>
                </a:solidFill>
              </a:rPr>
              <a:t>和内存在一起，称为一个 </a:t>
            </a:r>
            <a:r>
              <a:rPr lang="en-US" altLang="zh-CN" sz="1600" b="1" dirty="0">
                <a:solidFill>
                  <a:srgbClr val="8C68C0"/>
                </a:solidFill>
              </a:rPr>
              <a:t>NUMA </a:t>
            </a:r>
            <a:r>
              <a:rPr lang="zh-CN" altLang="en-US" sz="1600" b="1" dirty="0">
                <a:solidFill>
                  <a:srgbClr val="8C68C0"/>
                </a:solidFill>
              </a:rPr>
              <a:t>节点</a:t>
            </a:r>
            <a:r>
              <a:rPr lang="zh-CN" altLang="en-US" dirty="0"/>
              <a:t>。</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物理内存的组织方式</a:t>
            </a:r>
            <a:endParaRPr lang="zh-cn" dirty="0"/>
          </a:p>
        </p:txBody>
      </p:sp>
      <p:pic>
        <p:nvPicPr>
          <p:cNvPr id="2050" name="Picture 2">
            <a:extLst>
              <a:ext uri="{FF2B5EF4-FFF2-40B4-BE49-F238E27FC236}">
                <a16:creationId xmlns:a16="http://schemas.microsoft.com/office/drawing/2014/main" id="{A6AC6DC2-2CED-4B18-8CC8-863CDF6D33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1351" y="1414462"/>
            <a:ext cx="7726261" cy="3381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292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但是，</a:t>
            </a:r>
            <a:r>
              <a:rPr lang="zh-CN" altLang="en-US" b="1" dirty="0">
                <a:solidFill>
                  <a:srgbClr val="8C68C0"/>
                </a:solidFill>
              </a:rPr>
              <a:t>在本地内存不足的情况下，每个 </a:t>
            </a:r>
            <a:r>
              <a:rPr lang="en-US" altLang="zh-CN" b="1" dirty="0">
                <a:solidFill>
                  <a:srgbClr val="8C68C0"/>
                </a:solidFill>
              </a:rPr>
              <a:t>CPU </a:t>
            </a:r>
            <a:r>
              <a:rPr lang="zh-CN" altLang="en-US" b="1" dirty="0">
                <a:solidFill>
                  <a:srgbClr val="8C68C0"/>
                </a:solidFill>
              </a:rPr>
              <a:t>都可以去另外的 </a:t>
            </a:r>
            <a:r>
              <a:rPr lang="en-US" altLang="zh-CN" b="1" dirty="0">
                <a:solidFill>
                  <a:srgbClr val="8C68C0"/>
                </a:solidFill>
              </a:rPr>
              <a:t>NUMA </a:t>
            </a:r>
            <a:r>
              <a:rPr lang="zh-CN" altLang="en-US" b="1" dirty="0">
                <a:solidFill>
                  <a:srgbClr val="8C68C0"/>
                </a:solidFill>
              </a:rPr>
              <a:t>节点申请内存</a:t>
            </a:r>
            <a:r>
              <a:rPr lang="zh-CN" altLang="en-US" dirty="0"/>
              <a:t>，这个时候访问延时就会比较长。</a:t>
            </a:r>
            <a:endParaRPr lang="en-US" altLang="zh-CN" dirty="0"/>
          </a:p>
          <a:p>
            <a:r>
              <a:rPr lang="zh-CN" altLang="en-US" dirty="0"/>
              <a:t>这样，</a:t>
            </a:r>
            <a:r>
              <a:rPr lang="zh-CN" altLang="en-US" b="1" dirty="0">
                <a:solidFill>
                  <a:srgbClr val="8C68C0"/>
                </a:solidFill>
              </a:rPr>
              <a:t>内存被分成了多个节点，每个节点再被分成一个一个的页面</a:t>
            </a:r>
            <a:r>
              <a:rPr lang="zh-CN" altLang="en-US" dirty="0"/>
              <a:t>。由于页需要全局唯一定位，页还是需要有全局唯一的页号的。但是由于物理内存不是连起来的了，页号也就不再连续了。于是内存模型就</a:t>
            </a:r>
            <a:r>
              <a:rPr lang="zh-CN" altLang="en-US" b="1" dirty="0">
                <a:solidFill>
                  <a:srgbClr val="8C68C0"/>
                </a:solidFill>
              </a:rPr>
              <a:t>变成了非连续内存模型</a:t>
            </a:r>
            <a:r>
              <a:rPr lang="zh-CN" altLang="en-US" dirty="0"/>
              <a:t>，管理起来就复杂一些。</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物理内存的组织方式</a:t>
            </a:r>
            <a:endParaRPr lang="zh-cn" dirty="0"/>
          </a:p>
        </p:txBody>
      </p:sp>
      <p:pic>
        <p:nvPicPr>
          <p:cNvPr id="2050" name="Picture 2">
            <a:extLst>
              <a:ext uri="{FF2B5EF4-FFF2-40B4-BE49-F238E27FC236}">
                <a16:creationId xmlns:a16="http://schemas.microsoft.com/office/drawing/2014/main" id="{A6AC6DC2-2CED-4B18-8CC8-863CDF6D33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1351" y="1414462"/>
            <a:ext cx="7726261" cy="3381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0228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这里需要指出的是，</a:t>
            </a:r>
            <a:r>
              <a:rPr lang="en-US" altLang="zh-CN" b="1" dirty="0">
                <a:solidFill>
                  <a:srgbClr val="8C68C0"/>
                </a:solidFill>
              </a:rPr>
              <a:t>NUMA </a:t>
            </a:r>
            <a:r>
              <a:rPr lang="zh-CN" altLang="en-US" b="1" dirty="0">
                <a:solidFill>
                  <a:srgbClr val="8C68C0"/>
                </a:solidFill>
              </a:rPr>
              <a:t>往往是非连续内存模型</a:t>
            </a:r>
            <a:r>
              <a:rPr lang="zh-CN" altLang="en-US" dirty="0"/>
              <a:t>。</a:t>
            </a:r>
            <a:endParaRPr lang="en-US" altLang="zh-CN" dirty="0"/>
          </a:p>
          <a:p>
            <a:r>
              <a:rPr lang="zh-CN" altLang="en-US" dirty="0"/>
              <a:t>而非连续内存模型不一定就是 </a:t>
            </a:r>
            <a:r>
              <a:rPr lang="en-US" altLang="zh-CN" dirty="0"/>
              <a:t>NUMA</a:t>
            </a:r>
            <a:r>
              <a:rPr lang="zh-CN" altLang="en-US" dirty="0"/>
              <a:t>，有时候一大片内存的情况下，也会有物理内存地址不连续的情况。后来内存技术牛了，可以支持</a:t>
            </a:r>
            <a:r>
              <a:rPr lang="zh-CN" altLang="en-US" b="1" dirty="0">
                <a:solidFill>
                  <a:srgbClr val="8C68C0"/>
                </a:solidFill>
              </a:rPr>
              <a:t>热插拔</a:t>
            </a:r>
            <a:r>
              <a:rPr lang="zh-CN" altLang="en-US" dirty="0"/>
              <a:t>了。这个时候，不连续成为常态，于是就有了</a:t>
            </a:r>
            <a:r>
              <a:rPr lang="zh-CN" altLang="en-US" b="1" dirty="0">
                <a:solidFill>
                  <a:srgbClr val="8C68C0"/>
                </a:solidFill>
              </a:rPr>
              <a:t>稀疏内存模型</a:t>
            </a:r>
            <a:r>
              <a:rPr lang="zh-CN" altLang="en-US" dirty="0"/>
              <a:t>。</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物理内存的组织方式</a:t>
            </a:r>
            <a:endParaRPr lang="zh-cn" dirty="0"/>
          </a:p>
        </p:txBody>
      </p:sp>
      <p:pic>
        <p:nvPicPr>
          <p:cNvPr id="2050" name="Picture 2">
            <a:extLst>
              <a:ext uri="{FF2B5EF4-FFF2-40B4-BE49-F238E27FC236}">
                <a16:creationId xmlns:a16="http://schemas.microsoft.com/office/drawing/2014/main" id="{A6AC6DC2-2CED-4B18-8CC8-863CDF6D33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1351" y="1414462"/>
            <a:ext cx="7726261" cy="3381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9509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我们主要解析当前的主流场景，</a:t>
            </a:r>
            <a:r>
              <a:rPr lang="en-US" altLang="zh-CN" b="1" dirty="0">
                <a:solidFill>
                  <a:srgbClr val="8C68C0"/>
                </a:solidFill>
              </a:rPr>
              <a:t>NUMA </a:t>
            </a:r>
            <a:r>
              <a:rPr lang="zh-CN" altLang="en-US" b="1" dirty="0">
                <a:solidFill>
                  <a:srgbClr val="8C68C0"/>
                </a:solidFill>
              </a:rPr>
              <a:t>方式</a:t>
            </a:r>
            <a:r>
              <a:rPr lang="zh-CN" altLang="en-US" dirty="0"/>
              <a:t>。我们首先要能够表示 </a:t>
            </a:r>
            <a:r>
              <a:rPr lang="en-US" altLang="zh-CN" dirty="0"/>
              <a:t>NUMA </a:t>
            </a:r>
            <a:r>
              <a:rPr lang="zh-CN" altLang="en-US" dirty="0"/>
              <a:t>节点的概念，于是有了下面这个结构 </a:t>
            </a:r>
            <a:r>
              <a:rPr lang="en-US" altLang="zh-CN" dirty="0"/>
              <a:t>typedef struct </a:t>
            </a:r>
            <a:r>
              <a:rPr lang="en-US" altLang="zh-CN" dirty="0" err="1"/>
              <a:t>pglist_data</a:t>
            </a:r>
            <a:r>
              <a:rPr lang="en-US" altLang="zh-CN" dirty="0"/>
              <a:t> </a:t>
            </a:r>
            <a:r>
              <a:rPr lang="en-US" altLang="zh-CN" dirty="0" err="1"/>
              <a:t>pg_data_t</a:t>
            </a:r>
            <a:r>
              <a:rPr lang="zh-CN" altLang="en-US" dirty="0"/>
              <a:t>，它里面有以下的成员变量：</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节点</a:t>
            </a:r>
            <a:endParaRPr lang="zh-cn" dirty="0"/>
          </a:p>
        </p:txBody>
      </p:sp>
      <p:pic>
        <p:nvPicPr>
          <p:cNvPr id="2" name="图片 1">
            <a:extLst>
              <a:ext uri="{FF2B5EF4-FFF2-40B4-BE49-F238E27FC236}">
                <a16:creationId xmlns:a16="http://schemas.microsoft.com/office/drawing/2014/main" id="{AAA9123A-B508-49C2-8635-59524F9E3662}"/>
              </a:ext>
            </a:extLst>
          </p:cNvPr>
          <p:cNvPicPr>
            <a:picLocks noChangeAspect="1"/>
          </p:cNvPicPr>
          <p:nvPr/>
        </p:nvPicPr>
        <p:blipFill>
          <a:blip r:embed="rId3"/>
          <a:stretch>
            <a:fillRect/>
          </a:stretch>
        </p:blipFill>
        <p:spPr>
          <a:xfrm>
            <a:off x="6255780" y="972937"/>
            <a:ext cx="5379751" cy="1905878"/>
          </a:xfrm>
          <a:prstGeom prst="rect">
            <a:avLst/>
          </a:prstGeom>
        </p:spPr>
      </p:pic>
      <p:pic>
        <p:nvPicPr>
          <p:cNvPr id="3" name="图片 2">
            <a:extLst>
              <a:ext uri="{FF2B5EF4-FFF2-40B4-BE49-F238E27FC236}">
                <a16:creationId xmlns:a16="http://schemas.microsoft.com/office/drawing/2014/main" id="{0EE48AD2-0803-45C2-A5B0-B1508F50E96C}"/>
              </a:ext>
            </a:extLst>
          </p:cNvPr>
          <p:cNvPicPr>
            <a:picLocks noChangeAspect="1"/>
          </p:cNvPicPr>
          <p:nvPr/>
        </p:nvPicPr>
        <p:blipFill>
          <a:blip r:embed="rId4"/>
          <a:stretch>
            <a:fillRect/>
          </a:stretch>
        </p:blipFill>
        <p:spPr>
          <a:xfrm>
            <a:off x="2214065" y="3979186"/>
            <a:ext cx="7620660" cy="1371719"/>
          </a:xfrm>
          <a:prstGeom prst="rect">
            <a:avLst/>
          </a:prstGeom>
        </p:spPr>
      </p:pic>
    </p:spTree>
    <p:extLst>
      <p:ext uri="{BB962C8B-B14F-4D97-AF65-F5344CB8AC3E}">
        <p14:creationId xmlns:p14="http://schemas.microsoft.com/office/powerpoint/2010/main" val="3874653911"/>
      </p:ext>
    </p:extLst>
  </p:cSld>
  <p:clrMapOvr>
    <a:masterClrMapping/>
  </p:clrMapOvr>
</p:sld>
</file>

<file path=ppt/theme/theme1.xml><?xml version="1.0" encoding="utf-8"?>
<a:theme xmlns:a="http://schemas.openxmlformats.org/drawingml/2006/main" name="创意性渐变 ">
  <a:themeElements>
    <a:clrScheme name="Japan 1">
      <a:dk1>
        <a:srgbClr val="000000"/>
      </a:dk1>
      <a:lt1>
        <a:srgbClr val="FFFFFF"/>
      </a:lt1>
      <a:dk2>
        <a:srgbClr val="073A4B"/>
      </a:dk2>
      <a:lt2>
        <a:srgbClr val="E7E6E6"/>
      </a:lt2>
      <a:accent1>
        <a:srgbClr val="EE476E"/>
      </a:accent1>
      <a:accent2>
        <a:srgbClr val="E3B95A"/>
      </a:accent2>
      <a:accent3>
        <a:srgbClr val="07D69F"/>
      </a:accent3>
      <a:accent4>
        <a:srgbClr val="118AB1"/>
      </a:accent4>
      <a:accent5>
        <a:srgbClr val="073A4B"/>
      </a:accent5>
      <a:accent6>
        <a:srgbClr val="E7ECF2"/>
      </a:accent6>
      <a:hlink>
        <a:srgbClr val="E7456B"/>
      </a:hlink>
      <a:folHlink>
        <a:srgbClr val="F0C55F"/>
      </a:folHlink>
    </a:clrScheme>
    <a:fontScheme name="Japanese Template">
      <a:majorFont>
        <a:latin typeface="Meiryo UI"/>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2101384_TF11176810.potx" id="{3C7B3F3E-B9EE-440D-B523-D97D67C4555C}" vid="{16C82CCD-67B1-4A22-A86B-CC65FC1F835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{414FEC84-F420-4F08-85E8-25B4BA983074}tf11176810</Template>
  <TotalTime>0</TotalTime>
  <Words>2722</Words>
  <Application>Microsoft Office PowerPoint</Application>
  <PresentationFormat>宽屏</PresentationFormat>
  <Paragraphs>143</Paragraphs>
  <Slides>27</Slides>
  <Notes>27</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27</vt:i4>
      </vt:variant>
    </vt:vector>
  </HeadingPairs>
  <TitlesOfParts>
    <vt:vector size="31" baseType="lpstr">
      <vt:lpstr>Microsoft YaHei UI</vt:lpstr>
      <vt:lpstr>Arial</vt:lpstr>
      <vt:lpstr>Calibri</vt:lpstr>
      <vt:lpstr>创意性渐变 </vt:lpstr>
      <vt:lpstr>23 | 物理内存管理（上）</vt:lpstr>
      <vt:lpstr>前言</vt:lpstr>
      <vt:lpstr>物理内存的组织方式</vt:lpstr>
      <vt:lpstr>物理内存的组织方式</vt:lpstr>
      <vt:lpstr>物理内存的组织方式</vt:lpstr>
      <vt:lpstr>物理内存的组织方式</vt:lpstr>
      <vt:lpstr>物理内存的组织方式</vt:lpstr>
      <vt:lpstr>物理内存的组织方式</vt:lpstr>
      <vt:lpstr>节点</vt:lpstr>
      <vt:lpstr>节点</vt:lpstr>
      <vt:lpstr>节点</vt:lpstr>
      <vt:lpstr>节点</vt:lpstr>
      <vt:lpstr>区域</vt:lpstr>
      <vt:lpstr>区域</vt:lpstr>
      <vt:lpstr>页</vt:lpstr>
      <vt:lpstr>页</vt:lpstr>
      <vt:lpstr>页</vt:lpstr>
      <vt:lpstr>页</vt:lpstr>
      <vt:lpstr>页的分配</vt:lpstr>
      <vt:lpstr>页的分配</vt:lpstr>
      <vt:lpstr>页的分配</vt:lpstr>
      <vt:lpstr>页的分配</vt:lpstr>
      <vt:lpstr>页的分配</vt:lpstr>
      <vt:lpstr>页的分配</vt:lpstr>
      <vt:lpstr>总结时刻</vt:lpstr>
      <vt:lpstr>总结时刻</vt:lpstr>
      <vt:lpstr>标题幻灯片 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2020-06-22T07:17:42Z</dcterms:created>
  <dcterms:modified xsi:type="dcterms:W3CDTF">2020-06-26T12:43:06Z</dcterms:modified>
</cp:coreProperties>
</file>